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</p:sldMasterIdLst>
  <p:notesMasterIdLst>
    <p:notesMasterId r:id="rId21"/>
  </p:notesMasterIdLst>
  <p:sldIdLst>
    <p:sldId id="370" r:id="rId3"/>
    <p:sldId id="369" r:id="rId4"/>
    <p:sldId id="355" r:id="rId5"/>
    <p:sldId id="356" r:id="rId6"/>
    <p:sldId id="368" r:id="rId7"/>
    <p:sldId id="357" r:id="rId8"/>
    <p:sldId id="366" r:id="rId9"/>
    <p:sldId id="318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71" r:id="rId19"/>
    <p:sldId id="3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6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02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384" y="90"/>
      </p:cViewPr>
      <p:guideLst>
        <p:guide orient="horz" pos="246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0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6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 userDrawn="1"/>
        </p:nvGrpSpPr>
        <p:grpSpPr>
          <a:xfrm>
            <a:off x="4484680" y="2679371"/>
            <a:ext cx="2029599" cy="3505672"/>
            <a:chOff x="1438761" y="2033015"/>
            <a:chExt cx="1980000" cy="3420000"/>
          </a:xfrm>
        </p:grpSpPr>
        <p:sp>
          <p:nvSpPr>
            <p:cNvPr id="3" name="Rounded Rectangle 41"/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" name="Rectangle 42"/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" name="Group 6"/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6" name="Oval 44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" name="Rounded Rectangle 45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8" name="Group 5"/>
          <p:cNvGrpSpPr/>
          <p:nvPr userDrawn="1"/>
        </p:nvGrpSpPr>
        <p:grpSpPr>
          <a:xfrm>
            <a:off x="6976147" y="2717584"/>
            <a:ext cx="2029599" cy="3505672"/>
            <a:chOff x="1438761" y="2033015"/>
            <a:chExt cx="1980000" cy="3420000"/>
          </a:xfrm>
        </p:grpSpPr>
        <p:sp>
          <p:nvSpPr>
            <p:cNvPr id="9" name="Rounded Rectangle 41"/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Rectangle 42"/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1" name="Group 6"/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2" name="Oval 44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Rounded Rectangle 45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14" name="Group 5"/>
          <p:cNvGrpSpPr/>
          <p:nvPr userDrawn="1"/>
        </p:nvGrpSpPr>
        <p:grpSpPr>
          <a:xfrm>
            <a:off x="9467615" y="2727858"/>
            <a:ext cx="2029599" cy="3505672"/>
            <a:chOff x="1438761" y="2033015"/>
            <a:chExt cx="1980000" cy="3420000"/>
          </a:xfrm>
        </p:grpSpPr>
        <p:sp>
          <p:nvSpPr>
            <p:cNvPr id="15" name="Rounded Rectangle 41"/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Rectangle 42"/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7" name="Group 6"/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8" name="Oval 44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" name="Rounded Rectangle 45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0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02823" y="3009935"/>
            <a:ext cx="1797978" cy="2794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094290" y="3009935"/>
            <a:ext cx="1797978" cy="2794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585758" y="3009935"/>
            <a:ext cx="1797978" cy="2794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6"/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762000" y="1582965"/>
            <a:ext cx="3200400" cy="46273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43912" y="558205"/>
            <a:ext cx="4487992" cy="2510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23925" y="546208"/>
            <a:ext cx="3168352" cy="57717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708173" y="1837593"/>
            <a:ext cx="5265908" cy="2893260"/>
            <a:chOff x="-548507" y="477868"/>
            <a:chExt cx="11570449" cy="6357177"/>
          </a:xfrm>
        </p:grpSpPr>
        <p:sp>
          <p:nvSpPr>
            <p:cNvPr id="3" name="Freeform: Shape 2"/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/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/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-1" fmla="*/ 2536444 w 3976489"/>
                <a:gd name="connsiteY0-2" fmla="*/ 0 h 4238316"/>
                <a:gd name="connsiteX1-3" fmla="*/ 3976489 w 3976489"/>
                <a:gd name="connsiteY1-4" fmla="*/ 241371 h 4238316"/>
                <a:gd name="connsiteX2-5" fmla="*/ 3968307 w 3976489"/>
                <a:gd name="connsiteY2-6" fmla="*/ 4238316 h 4238316"/>
                <a:gd name="connsiteX3-7" fmla="*/ 0 w 3976489"/>
                <a:gd name="connsiteY3-8" fmla="*/ 4238316 h 4238316"/>
                <a:gd name="connsiteX0-9" fmla="*/ 2536444 w 3976489"/>
                <a:gd name="connsiteY0-10" fmla="*/ 0 h 4238316"/>
                <a:gd name="connsiteX1-11" fmla="*/ 3976489 w 3976489"/>
                <a:gd name="connsiteY1-12" fmla="*/ 213683 h 4238316"/>
                <a:gd name="connsiteX2-13" fmla="*/ 3968307 w 3976489"/>
                <a:gd name="connsiteY2-14" fmla="*/ 4238316 h 4238316"/>
                <a:gd name="connsiteX3-15" fmla="*/ 0 w 3976489"/>
                <a:gd name="connsiteY3-16" fmla="*/ 4238316 h 4238316"/>
                <a:gd name="connsiteX0-17" fmla="*/ 2473335 w 3976489"/>
                <a:gd name="connsiteY0-18" fmla="*/ 0 h 4035268"/>
                <a:gd name="connsiteX1-19" fmla="*/ 3976489 w 3976489"/>
                <a:gd name="connsiteY1-20" fmla="*/ 10635 h 4035268"/>
                <a:gd name="connsiteX2-21" fmla="*/ 3968307 w 3976489"/>
                <a:gd name="connsiteY2-22" fmla="*/ 4035268 h 4035268"/>
                <a:gd name="connsiteX3-23" fmla="*/ 0 w 3976489"/>
                <a:gd name="connsiteY3-24" fmla="*/ 4035268 h 40352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1428453" y="2011350"/>
            <a:ext cx="3849189" cy="2316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3567065"/>
            <a:ext cx="12192000" cy="32909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3"/>
          <p:cNvSpPr/>
          <p:nvPr userDrawn="1"/>
        </p:nvSpPr>
        <p:spPr>
          <a:xfrm>
            <a:off x="0" y="3463090"/>
            <a:ext cx="12192000" cy="1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image" Target="../media/image11.jpe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atura2000.egov.bg/arcgis/apps/sites/?locale=en-gb#/natura2000-open-data" TargetMode="External"/><Relationship Id="rId3" Type="http://schemas.openxmlformats.org/officeDocument/2006/relationships/image" Target="../media/image11.jpeg"/><Relationship Id="rId7" Type="http://schemas.openxmlformats.org/officeDocument/2006/relationships/hyperlink" Target="https://www.eufunds.bg/bg/node/824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ais.cadastre.bg/bg/Map" TargetMode="External"/><Relationship Id="rId5" Type="http://schemas.openxmlformats.org/officeDocument/2006/relationships/hyperlink" Target="https://www.moew.government.bg/static/media/ups/tiny/filebase/Nature/Natura%202000/Zakoni_naredbi_guidance/manual_habitats_natura2000_bg2009.pdf" TargetMode="External"/><Relationship Id="rId4" Type="http://schemas.openxmlformats.org/officeDocument/2006/relationships/hyperlink" Target="https://natura2000.egov.bg/EsriBg.Natura.Public.Web.App/Home/ProtectedSite?code=BG0000636&amp;siteType=HabitatDirectiv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atura2000.egov.bg/EsriBg.Natura.Public.Web.App/Home/ProtectedSite?code=BG0000636&amp;siteType=HabitatDirective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73131" y="2896776"/>
            <a:ext cx="11919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spcAft>
                <a:spcPts val="600"/>
              </a:spcAft>
            </a:pPr>
            <a:r>
              <a:rPr lang="bg-BG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„НАТУРА </a:t>
            </a:r>
            <a:r>
              <a:rPr lang="bg-BG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2000“ </a:t>
            </a:r>
            <a:r>
              <a:rPr lang="bg-BG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ПОЛЗИ ЗА ПРИРОДАТА И </a:t>
            </a:r>
            <a:r>
              <a:rPr lang="bg-BG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ХОРАТА</a:t>
            </a:r>
            <a:endParaRPr lang="bg-BG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42" y="3899339"/>
            <a:ext cx="2790388" cy="2312275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 rotWithShape="1">
          <a:blip r:embed="rId3"/>
          <a:srcRect r="21287" b="90571"/>
          <a:stretch/>
        </p:blipFill>
        <p:spPr>
          <a:xfrm>
            <a:off x="2234599" y="230965"/>
            <a:ext cx="7596675" cy="115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1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Защитена зона „Ниска Рила“</a:t>
            </a:r>
            <a:r>
              <a:rPr lang="en-US" sz="2800" dirty="0" smtClean="0"/>
              <a:t> </a:t>
            </a:r>
            <a:r>
              <a:rPr lang="bg-BG" sz="2800" dirty="0" smtClean="0"/>
              <a:t>в община Белово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74" y="1307765"/>
            <a:ext cx="2848304" cy="5079476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94" y="1307765"/>
            <a:ext cx="6102970" cy="5063099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r="44691"/>
          <a:stretch/>
        </p:blipFill>
        <p:spPr>
          <a:xfrm>
            <a:off x="84082" y="1300653"/>
            <a:ext cx="2932386" cy="5086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Защитена зона „Ниска Рила“</a:t>
            </a:r>
            <a:r>
              <a:rPr lang="en-US" sz="2800" dirty="0" smtClean="0"/>
              <a:t> </a:t>
            </a:r>
            <a:r>
              <a:rPr lang="bg-BG" sz="2800" dirty="0" smtClean="0"/>
              <a:t>– типове природни местообитания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8" name="Group 8"/>
          <p:cNvGrpSpPr/>
          <p:nvPr/>
        </p:nvGrpSpPr>
        <p:grpSpPr>
          <a:xfrm>
            <a:off x="241739" y="2855494"/>
            <a:ext cx="4508938" cy="1107996"/>
            <a:chOff x="2551704" y="4283314"/>
            <a:chExt cx="935720" cy="1107996"/>
          </a:xfrm>
        </p:grpSpPr>
        <p:sp>
          <p:nvSpPr>
            <p:cNvPr id="9" name="TextBox 9"/>
            <p:cNvSpPr txBox="1"/>
            <p:nvPr/>
          </p:nvSpPr>
          <p:spPr>
            <a:xfrm>
              <a:off x="2551706" y="4560313"/>
              <a:ext cx="935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От тях 16 се откриват на територията на община Белово според наличната информация в Единната информационна система за защитените зони от екологичната мрежа </a:t>
              </a:r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51704" y="4283314"/>
              <a:ext cx="927764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За община Белово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41736" y="1397444"/>
            <a:ext cx="4508927" cy="1477328"/>
            <a:chOff x="2551705" y="4283314"/>
            <a:chExt cx="935718" cy="1477328"/>
          </a:xfrm>
        </p:grpSpPr>
        <p:sp>
          <p:nvSpPr>
            <p:cNvPr id="12" name="TextBox 12"/>
            <p:cNvSpPr txBox="1"/>
            <p:nvPr/>
          </p:nvSpPr>
          <p:spPr>
            <a:xfrm>
              <a:off x="2551706" y="4560313"/>
              <a:ext cx="9357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Предмет на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опазване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в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защитена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зона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Ниска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Рила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са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28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типа природни местообитания, посочени в заповедта за обявяване. Подробна информация за всеки един тип природно местообитание може да бъде открита в Ръководството за определяне на местообитания от европейска значимост в България.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551705" y="4283314"/>
              <a:ext cx="927763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За зоната като цяло</a:t>
              </a:r>
              <a:endParaRPr lang="ko-KR" altLang="en-US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/>
          <a:stretch/>
        </p:blipFill>
        <p:spPr>
          <a:xfrm>
            <a:off x="5065986" y="1397444"/>
            <a:ext cx="2175642" cy="1418259"/>
          </a:xfrm>
          <a:prstGeom prst="rect">
            <a:avLst/>
          </a:prstGeom>
        </p:spPr>
      </p:pic>
      <p:sp>
        <p:nvSpPr>
          <p:cNvPr id="7" name="Правоъгълник 6"/>
          <p:cNvSpPr/>
          <p:nvPr/>
        </p:nvSpPr>
        <p:spPr>
          <a:xfrm>
            <a:off x="5010587" y="2855494"/>
            <a:ext cx="2283592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4070 * Храстови съобщества с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Pinus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mugo</a:t>
            </a:r>
            <a:r>
              <a:rPr lang="bg-BG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(клек)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Картина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08" y="3871231"/>
            <a:ext cx="2289555" cy="1309411"/>
          </a:xfrm>
          <a:prstGeom prst="rect">
            <a:avLst/>
          </a:prstGeom>
        </p:spPr>
      </p:pic>
      <p:sp>
        <p:nvSpPr>
          <p:cNvPr id="15" name="Правоъгълник 14"/>
          <p:cNvSpPr/>
          <p:nvPr/>
        </p:nvSpPr>
        <p:spPr>
          <a:xfrm>
            <a:off x="2461108" y="5273049"/>
            <a:ext cx="22895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6210 * </a:t>
            </a:r>
            <a:r>
              <a:rPr lang="ru-RU" sz="1200" dirty="0" err="1"/>
              <a:t>Полуестествени</a:t>
            </a:r>
            <a:r>
              <a:rPr lang="ru-RU" sz="1200" dirty="0"/>
              <a:t> сухи </a:t>
            </a:r>
            <a:r>
              <a:rPr lang="ru-RU" sz="1200" dirty="0" err="1"/>
              <a:t>тревни</a:t>
            </a:r>
            <a:r>
              <a:rPr lang="ru-RU" sz="1200" dirty="0"/>
              <a:t> и </a:t>
            </a:r>
            <a:r>
              <a:rPr lang="ru-RU" sz="1200" dirty="0" err="1"/>
              <a:t>храстови</a:t>
            </a:r>
            <a:r>
              <a:rPr lang="ru-RU" sz="1200" dirty="0"/>
              <a:t> </a:t>
            </a:r>
            <a:r>
              <a:rPr lang="ru-RU" sz="1200" dirty="0" err="1"/>
              <a:t>съобщества</a:t>
            </a:r>
            <a:r>
              <a:rPr lang="ru-RU" sz="1200" dirty="0"/>
              <a:t> </a:t>
            </a:r>
            <a:r>
              <a:rPr lang="ru-RU" sz="1200" dirty="0" err="1"/>
              <a:t>върху</a:t>
            </a:r>
            <a:r>
              <a:rPr lang="ru-RU" sz="1200" dirty="0"/>
              <a:t> </a:t>
            </a:r>
            <a:r>
              <a:rPr lang="ru-RU" sz="1200" dirty="0" err="1"/>
              <a:t>варовик</a:t>
            </a:r>
            <a:r>
              <a:rPr lang="ru-RU" sz="1200" dirty="0"/>
              <a:t> (</a:t>
            </a:r>
            <a:r>
              <a:rPr lang="ru-RU" sz="1200" dirty="0" err="1"/>
              <a:t>Festuco-Brometalia</a:t>
            </a:r>
            <a:r>
              <a:rPr lang="ru-RU" sz="1200" dirty="0"/>
              <a:t>) (*</a:t>
            </a:r>
            <a:r>
              <a:rPr lang="ru-RU" sz="1200" dirty="0" err="1"/>
              <a:t>важни</a:t>
            </a:r>
            <a:r>
              <a:rPr lang="ru-RU" sz="1200" dirty="0"/>
              <a:t> местообитания на орхидеи)</a:t>
            </a:r>
            <a:endParaRPr lang="bg-BG" sz="1200" dirty="0"/>
          </a:p>
        </p:txBody>
      </p:sp>
      <p:pic>
        <p:nvPicPr>
          <p:cNvPr id="16" name="Картина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61" y="3871230"/>
            <a:ext cx="1367262" cy="2585733"/>
          </a:xfrm>
          <a:prstGeom prst="rect">
            <a:avLst/>
          </a:prstGeom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729" y="3672725"/>
            <a:ext cx="2146899" cy="1518620"/>
          </a:xfrm>
          <a:prstGeom prst="rect">
            <a:avLst/>
          </a:prstGeom>
        </p:spPr>
      </p:pic>
      <p:sp>
        <p:nvSpPr>
          <p:cNvPr id="19" name="Правоъгълник 18"/>
          <p:cNvSpPr/>
          <p:nvPr/>
        </p:nvSpPr>
        <p:spPr>
          <a:xfrm>
            <a:off x="5010587" y="5301056"/>
            <a:ext cx="2283592" cy="108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6230 * Богати на видове </a:t>
            </a:r>
            <a:r>
              <a:rPr lang="bg-BG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картълови</a:t>
            </a:r>
            <a:r>
              <a:rPr lang="bg-BG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(тревисти, </a:t>
            </a:r>
            <a:r>
              <a:rPr lang="bg-BG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сухолюбиви</a:t>
            </a:r>
            <a:r>
              <a:rPr lang="bg-BG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 съобщества 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върху силикатен терен в планините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Картина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0"/>
          <a:stretch>
            <a:fillRect/>
          </a:stretch>
        </p:blipFill>
        <p:spPr>
          <a:xfrm>
            <a:off x="9631823" y="1406147"/>
            <a:ext cx="2305494" cy="1409556"/>
          </a:xfrm>
          <a:prstGeom prst="rect">
            <a:avLst/>
          </a:prstGeom>
        </p:spPr>
      </p:pic>
      <p:sp>
        <p:nvSpPr>
          <p:cNvPr id="21" name="Правоъгълник 20"/>
          <p:cNvSpPr/>
          <p:nvPr/>
        </p:nvSpPr>
        <p:spPr>
          <a:xfrm>
            <a:off x="9545816" y="2874655"/>
            <a:ext cx="2678938" cy="275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6520 Планински сенокосни ливади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Картина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76" y="1410906"/>
            <a:ext cx="2143299" cy="1412095"/>
          </a:xfrm>
          <a:prstGeom prst="rect">
            <a:avLst/>
          </a:prstGeom>
        </p:spPr>
      </p:pic>
      <p:sp>
        <p:nvSpPr>
          <p:cNvPr id="23" name="Правоъгълник 22"/>
          <p:cNvSpPr/>
          <p:nvPr/>
        </p:nvSpPr>
        <p:spPr>
          <a:xfrm>
            <a:off x="7294180" y="2874655"/>
            <a:ext cx="2214196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8110 Силикатни сипеи от планинския до снежния пояс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Картина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966" y="3640738"/>
            <a:ext cx="2470829" cy="1539904"/>
          </a:xfrm>
          <a:prstGeom prst="rect">
            <a:avLst/>
          </a:prstGeom>
        </p:spPr>
      </p:pic>
      <p:sp>
        <p:nvSpPr>
          <p:cNvPr id="25" name="Правоъгълник 24"/>
          <p:cNvSpPr/>
          <p:nvPr/>
        </p:nvSpPr>
        <p:spPr>
          <a:xfrm>
            <a:off x="9446352" y="5232296"/>
            <a:ext cx="2582822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8220 </a:t>
            </a:r>
            <a:r>
              <a:rPr lang="bg-BG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Хазмофитна</a:t>
            </a:r>
            <a:r>
              <a:rPr lang="bg-BG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растителност по силикатни скални склонове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Картина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44"/>
          <a:stretch>
            <a:fillRect/>
          </a:stretch>
        </p:blipFill>
        <p:spPr>
          <a:xfrm>
            <a:off x="7387546" y="3640413"/>
            <a:ext cx="2068424" cy="1534586"/>
          </a:xfrm>
          <a:prstGeom prst="rect">
            <a:avLst/>
          </a:prstGeom>
        </p:spPr>
      </p:pic>
      <p:sp>
        <p:nvSpPr>
          <p:cNvPr id="31" name="Правоъгълник 30"/>
          <p:cNvSpPr/>
          <p:nvPr/>
        </p:nvSpPr>
        <p:spPr>
          <a:xfrm>
            <a:off x="7387547" y="5300016"/>
            <a:ext cx="2058806" cy="108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91E0 * Алувиални гори с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Alnus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glutinosa</a:t>
            </a:r>
            <a:r>
              <a:rPr lang="bg-BG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(черна елша) 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Fraxinus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excelsior</a:t>
            </a:r>
            <a:r>
              <a:rPr lang="bg-BG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(ясен) 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Alno-Padion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Alnion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incanae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Salicion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albae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Защитена зона „Ниска Рила“</a:t>
            </a:r>
            <a:r>
              <a:rPr lang="en-US" sz="2800" dirty="0" smtClean="0"/>
              <a:t> </a:t>
            </a:r>
            <a:r>
              <a:rPr lang="bg-BG" sz="2800" dirty="0" smtClean="0"/>
              <a:t>– типове природни местообитания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6" name="Картина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" y="1397444"/>
            <a:ext cx="3137828" cy="1546954"/>
          </a:xfrm>
          <a:prstGeom prst="rect">
            <a:avLst/>
          </a:prstGeom>
        </p:spPr>
      </p:pic>
      <p:sp>
        <p:nvSpPr>
          <p:cNvPr id="5" name="Правоъгълник 4"/>
          <p:cNvSpPr/>
          <p:nvPr/>
        </p:nvSpPr>
        <p:spPr>
          <a:xfrm>
            <a:off x="241738" y="3032986"/>
            <a:ext cx="3277564" cy="275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9130 Букови гори от типа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Asperulo-Fagetum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50" y="1397444"/>
            <a:ext cx="2616944" cy="1548051"/>
          </a:xfrm>
          <a:prstGeom prst="rect">
            <a:avLst/>
          </a:prstGeom>
        </p:spPr>
      </p:pic>
      <p:sp>
        <p:nvSpPr>
          <p:cNvPr id="17" name="Правоъгълник 16"/>
          <p:cNvSpPr/>
          <p:nvPr/>
        </p:nvSpPr>
        <p:spPr>
          <a:xfrm>
            <a:off x="3576941" y="3032986"/>
            <a:ext cx="2673253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9170 Дъбово-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габърови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гори от типа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Galio-Carpinetum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Картина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2"/>
          <a:stretch/>
        </p:blipFill>
        <p:spPr>
          <a:xfrm>
            <a:off x="518436" y="3532519"/>
            <a:ext cx="1558792" cy="1985411"/>
          </a:xfrm>
          <a:prstGeom prst="rect">
            <a:avLst/>
          </a:prstGeom>
        </p:spPr>
      </p:pic>
      <p:sp>
        <p:nvSpPr>
          <p:cNvPr id="28" name="Правоъгълник 27"/>
          <p:cNvSpPr/>
          <p:nvPr/>
        </p:nvSpPr>
        <p:spPr>
          <a:xfrm>
            <a:off x="451888" y="5546376"/>
            <a:ext cx="1646336" cy="108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9180 * Смесени гори от съюза </a:t>
            </a:r>
            <a:r>
              <a:rPr lang="bg-BG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Tilio-Acerion</a:t>
            </a:r>
            <a:r>
              <a:rPr lang="bg-BG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(явор, липа и др.) 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върху сипеи и стръмни склонове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Картина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82" y="3541575"/>
            <a:ext cx="1708768" cy="2282180"/>
          </a:xfrm>
          <a:prstGeom prst="rect">
            <a:avLst/>
          </a:prstGeom>
        </p:spPr>
      </p:pic>
      <p:sp>
        <p:nvSpPr>
          <p:cNvPr id="32" name="Правоъгълник 31"/>
          <p:cNvSpPr/>
          <p:nvPr/>
        </p:nvSpPr>
        <p:spPr>
          <a:xfrm>
            <a:off x="2427100" y="5888835"/>
            <a:ext cx="1798135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91M0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Балкано-панонски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церово-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горунови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гори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Картина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04" y="3491558"/>
            <a:ext cx="1675944" cy="2327700"/>
          </a:xfrm>
          <a:prstGeom prst="rect">
            <a:avLst/>
          </a:prstGeom>
        </p:spPr>
      </p:pic>
      <p:sp>
        <p:nvSpPr>
          <p:cNvPr id="34" name="Правоъгълник 33"/>
          <p:cNvSpPr/>
          <p:nvPr/>
        </p:nvSpPr>
        <p:spPr>
          <a:xfrm>
            <a:off x="4637220" y="5931501"/>
            <a:ext cx="1765311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91BA Мизийски гори от обикновена ела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Картина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84" y="3519829"/>
            <a:ext cx="1679244" cy="2331428"/>
          </a:xfrm>
          <a:prstGeom prst="rect">
            <a:avLst/>
          </a:prstGeom>
        </p:spPr>
      </p:pic>
      <p:sp>
        <p:nvSpPr>
          <p:cNvPr id="36" name="Правоъгълник 35"/>
          <p:cNvSpPr/>
          <p:nvPr/>
        </p:nvSpPr>
        <p:spPr>
          <a:xfrm>
            <a:off x="6884103" y="5885840"/>
            <a:ext cx="1874606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91CA Рило-Родопски и Старопланински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бялборови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гори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Картина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/>
          <a:stretch/>
        </p:blipFill>
        <p:spPr>
          <a:xfrm>
            <a:off x="9284964" y="3657599"/>
            <a:ext cx="1754992" cy="2209415"/>
          </a:xfrm>
          <a:prstGeom prst="rect">
            <a:avLst/>
          </a:prstGeom>
        </p:spPr>
      </p:pic>
      <p:sp>
        <p:nvSpPr>
          <p:cNvPr id="38" name="Правоъгълник 37"/>
          <p:cNvSpPr/>
          <p:nvPr/>
        </p:nvSpPr>
        <p:spPr>
          <a:xfrm>
            <a:off x="9207108" y="5931501"/>
            <a:ext cx="1873174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91W0 Мизийски букови гори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Картина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08" y="1378900"/>
            <a:ext cx="2410488" cy="1565497"/>
          </a:xfrm>
          <a:prstGeom prst="rect">
            <a:avLst/>
          </a:prstGeom>
        </p:spPr>
      </p:pic>
      <p:sp>
        <p:nvSpPr>
          <p:cNvPr id="40" name="Правоъгълник 39"/>
          <p:cNvSpPr/>
          <p:nvPr/>
        </p:nvSpPr>
        <p:spPr>
          <a:xfrm>
            <a:off x="8980772" y="2983320"/>
            <a:ext cx="3211228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9410 </a:t>
            </a:r>
            <a:r>
              <a:rPr lang="bg-BG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Ацидофилни</a:t>
            </a:r>
            <a:r>
              <a:rPr lang="bg-BG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гори от </a:t>
            </a:r>
            <a:r>
              <a:rPr lang="bg-BG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Picea</a:t>
            </a:r>
            <a:r>
              <a:rPr lang="bg-BG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(смърч) </a:t>
            </a:r>
            <a:r>
              <a:rPr lang="bg-BG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планинския до алпийския пояс (</a:t>
            </a:r>
            <a:r>
              <a:rPr lang="bg-BG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Vaccinio-Piceetea</a:t>
            </a:r>
            <a:r>
              <a:rPr lang="bg-BG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bg-BG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Картина 4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/>
          <a:stretch>
            <a:fillRect/>
          </a:stretch>
        </p:blipFill>
        <p:spPr>
          <a:xfrm>
            <a:off x="6411106" y="1375017"/>
            <a:ext cx="2635090" cy="1573264"/>
          </a:xfrm>
          <a:prstGeom prst="rect">
            <a:avLst/>
          </a:prstGeom>
        </p:spPr>
      </p:pic>
      <p:sp>
        <p:nvSpPr>
          <p:cNvPr id="42" name="Правоъгълник 41"/>
          <p:cNvSpPr/>
          <p:nvPr/>
        </p:nvSpPr>
        <p:spPr>
          <a:xfrm>
            <a:off x="6432272" y="3029548"/>
            <a:ext cx="2485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95A0 Гори от </a:t>
            </a:r>
            <a:r>
              <a:rPr lang="ru-RU" sz="1200" dirty="0" err="1"/>
              <a:t>бяла</a:t>
            </a:r>
            <a:r>
              <a:rPr lang="ru-RU" sz="1200" dirty="0"/>
              <a:t> и черна мура</a:t>
            </a:r>
            <a:endParaRPr lang="bg-BG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Защитена зона „Ниска Рила“</a:t>
            </a:r>
            <a:r>
              <a:rPr lang="en-US" sz="2800" dirty="0" smtClean="0"/>
              <a:t> </a:t>
            </a:r>
            <a:r>
              <a:rPr lang="bg-BG" sz="2800" dirty="0" smtClean="0"/>
              <a:t>– местообитания на видове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8" name="Group 8"/>
          <p:cNvGrpSpPr/>
          <p:nvPr/>
        </p:nvGrpSpPr>
        <p:grpSpPr>
          <a:xfrm>
            <a:off x="241739" y="2561208"/>
            <a:ext cx="4508938" cy="553998"/>
            <a:chOff x="2551704" y="4283314"/>
            <a:chExt cx="935720" cy="553998"/>
          </a:xfrm>
        </p:grpSpPr>
        <p:sp>
          <p:nvSpPr>
            <p:cNvPr id="9" name="TextBox 9"/>
            <p:cNvSpPr txBox="1"/>
            <p:nvPr/>
          </p:nvSpPr>
          <p:spPr>
            <a:xfrm>
              <a:off x="2551706" y="4560313"/>
              <a:ext cx="9357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51704" y="4283314"/>
              <a:ext cx="927764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Бозайници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41736" y="1397444"/>
            <a:ext cx="4508927" cy="1107996"/>
            <a:chOff x="2551705" y="4283314"/>
            <a:chExt cx="935718" cy="1107996"/>
          </a:xfrm>
        </p:grpSpPr>
        <p:sp>
          <p:nvSpPr>
            <p:cNvPr id="12" name="TextBox 12"/>
            <p:cNvSpPr txBox="1"/>
            <p:nvPr/>
          </p:nvSpPr>
          <p:spPr>
            <a:xfrm>
              <a:off x="2551706" y="4560313"/>
              <a:ext cx="9357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Предмет на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опазване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в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защитена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зона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Ниска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Рила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местообитанията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на 6 вида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безгръбначни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5 вида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бозайници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2 вида растения, 1 вид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риби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и 1 вид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земноводни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по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чл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 6, ал. 1, т. 2 от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ЗБР.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551705" y="4283314"/>
              <a:ext cx="927763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Предмет на опазване</a:t>
              </a:r>
              <a:endParaRPr lang="ko-KR" altLang="en-US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6" y="3016002"/>
            <a:ext cx="2142285" cy="1489635"/>
          </a:xfrm>
          <a:prstGeom prst="rect">
            <a:avLst/>
          </a:prstGeom>
        </p:spPr>
      </p:pic>
      <p:sp>
        <p:nvSpPr>
          <p:cNvPr id="6" name="Правоъгълник 5"/>
          <p:cNvSpPr/>
          <p:nvPr/>
        </p:nvSpPr>
        <p:spPr>
          <a:xfrm>
            <a:off x="178353" y="4544932"/>
            <a:ext cx="2205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200" dirty="0"/>
              <a:t>Кафява мечка (</a:t>
            </a:r>
            <a:r>
              <a:rPr lang="en-US" sz="1200" dirty="0" err="1"/>
              <a:t>Ursus</a:t>
            </a:r>
            <a:r>
              <a:rPr lang="en-US" sz="1200" dirty="0"/>
              <a:t> </a:t>
            </a:r>
            <a:r>
              <a:rPr lang="en-US" sz="1200" dirty="0" err="1"/>
              <a:t>arctos</a:t>
            </a:r>
            <a:r>
              <a:rPr lang="en-US" sz="1200" dirty="0"/>
              <a:t>)</a:t>
            </a:r>
            <a:endParaRPr lang="bg-BG" sz="1200" dirty="0"/>
          </a:p>
        </p:txBody>
      </p:sp>
      <p:pic>
        <p:nvPicPr>
          <p:cNvPr id="17" name="Картина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236" y="3016002"/>
            <a:ext cx="1960094" cy="1517925"/>
          </a:xfrm>
          <a:prstGeom prst="rect">
            <a:avLst/>
          </a:prstGeom>
        </p:spPr>
      </p:pic>
      <p:sp>
        <p:nvSpPr>
          <p:cNvPr id="26" name="Правоъгълник 25"/>
          <p:cNvSpPr/>
          <p:nvPr/>
        </p:nvSpPr>
        <p:spPr>
          <a:xfrm>
            <a:off x="2496202" y="4573292"/>
            <a:ext cx="2343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200" dirty="0"/>
              <a:t>Европейски вълк (</a:t>
            </a:r>
            <a:r>
              <a:rPr lang="en-US" sz="1200" dirty="0" err="1"/>
              <a:t>Canis</a:t>
            </a:r>
            <a:r>
              <a:rPr lang="en-US" sz="1200" dirty="0"/>
              <a:t> lupus)</a:t>
            </a:r>
            <a:endParaRPr lang="bg-BG" sz="1200" dirty="0"/>
          </a:p>
        </p:txBody>
      </p:sp>
      <p:pic>
        <p:nvPicPr>
          <p:cNvPr id="27" name="Картина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3" b="7251"/>
          <a:stretch>
            <a:fillRect/>
          </a:stretch>
        </p:blipFill>
        <p:spPr>
          <a:xfrm>
            <a:off x="353997" y="4802489"/>
            <a:ext cx="1114098" cy="1187669"/>
          </a:xfrm>
          <a:prstGeom prst="rect">
            <a:avLst/>
          </a:prstGeom>
        </p:spPr>
      </p:pic>
      <p:sp>
        <p:nvSpPr>
          <p:cNvPr id="29" name="Правоъгълник 28"/>
          <p:cNvSpPr/>
          <p:nvPr/>
        </p:nvSpPr>
        <p:spPr>
          <a:xfrm>
            <a:off x="105365" y="6073862"/>
            <a:ext cx="1470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200" dirty="0"/>
              <a:t>Видра (</a:t>
            </a:r>
            <a:r>
              <a:rPr lang="en-US" sz="1200" dirty="0" err="1"/>
              <a:t>Lutra</a:t>
            </a:r>
            <a:r>
              <a:rPr lang="en-US" sz="1200" dirty="0"/>
              <a:t> </a:t>
            </a:r>
            <a:r>
              <a:rPr lang="en-US" sz="1200" dirty="0" err="1"/>
              <a:t>lutra</a:t>
            </a:r>
            <a:r>
              <a:rPr lang="en-US" sz="1200" dirty="0"/>
              <a:t>)</a:t>
            </a:r>
            <a:endParaRPr lang="bg-BG" sz="1200" dirty="0"/>
          </a:p>
        </p:txBody>
      </p:sp>
      <p:pic>
        <p:nvPicPr>
          <p:cNvPr id="32" name="Картина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03" y="4850291"/>
            <a:ext cx="1651060" cy="1102428"/>
          </a:xfrm>
          <a:prstGeom prst="rect">
            <a:avLst/>
          </a:prstGeom>
        </p:spPr>
      </p:pic>
      <p:sp>
        <p:nvSpPr>
          <p:cNvPr id="33" name="Правоъгълник 32"/>
          <p:cNvSpPr/>
          <p:nvPr/>
        </p:nvSpPr>
        <p:spPr>
          <a:xfrm>
            <a:off x="1594343" y="6038251"/>
            <a:ext cx="1852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dirty="0"/>
              <a:t>Дива коза (</a:t>
            </a:r>
            <a:r>
              <a:rPr lang="bg-BG" sz="1200" dirty="0" err="1"/>
              <a:t>Rupicapra</a:t>
            </a:r>
            <a:r>
              <a:rPr lang="bg-BG" sz="1200" dirty="0"/>
              <a:t> </a:t>
            </a:r>
            <a:r>
              <a:rPr lang="bg-BG" sz="1200" dirty="0" err="1"/>
              <a:t>rupicapra</a:t>
            </a:r>
            <a:r>
              <a:rPr lang="bg-BG" sz="1200" dirty="0"/>
              <a:t> </a:t>
            </a:r>
            <a:r>
              <a:rPr lang="bg-BG" sz="1200" dirty="0" err="1"/>
              <a:t>balcanica</a:t>
            </a:r>
            <a:r>
              <a:rPr lang="bg-BG" sz="1200" dirty="0"/>
              <a:t>)</a:t>
            </a:r>
          </a:p>
        </p:txBody>
      </p:sp>
      <p:pic>
        <p:nvPicPr>
          <p:cNvPr id="34" name="Картина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7" t="14870" r="5616"/>
          <a:stretch>
            <a:fillRect/>
          </a:stretch>
        </p:blipFill>
        <p:spPr>
          <a:xfrm>
            <a:off x="3488532" y="4861226"/>
            <a:ext cx="1221160" cy="1103469"/>
          </a:xfrm>
          <a:prstGeom prst="rect">
            <a:avLst/>
          </a:prstGeom>
        </p:spPr>
      </p:pic>
      <p:sp>
        <p:nvSpPr>
          <p:cNvPr id="35" name="Правоъгълник 34"/>
          <p:cNvSpPr/>
          <p:nvPr/>
        </p:nvSpPr>
        <p:spPr>
          <a:xfrm>
            <a:off x="3509223" y="5926489"/>
            <a:ext cx="1200469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Лалугер (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Spermophilus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citellus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8"/>
          <p:cNvGrpSpPr/>
          <p:nvPr/>
        </p:nvGrpSpPr>
        <p:grpSpPr>
          <a:xfrm>
            <a:off x="5014342" y="1393510"/>
            <a:ext cx="6925409" cy="553998"/>
            <a:chOff x="2551704" y="4283314"/>
            <a:chExt cx="935720" cy="553998"/>
          </a:xfrm>
        </p:grpSpPr>
        <p:sp>
          <p:nvSpPr>
            <p:cNvPr id="42" name="TextBox 9"/>
            <p:cNvSpPr txBox="1"/>
            <p:nvPr/>
          </p:nvSpPr>
          <p:spPr>
            <a:xfrm>
              <a:off x="2551706" y="4560313"/>
              <a:ext cx="9357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TextBox 10"/>
            <p:cNvSpPr txBox="1"/>
            <p:nvPr/>
          </p:nvSpPr>
          <p:spPr>
            <a:xfrm>
              <a:off x="2551704" y="4283314"/>
              <a:ext cx="927764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Безгръбначни (ракообразни и насекоми)</a:t>
              </a:r>
            </a:p>
          </p:txBody>
        </p:sp>
      </p:grpSp>
      <p:sp>
        <p:nvSpPr>
          <p:cNvPr id="45" name="TextBox 10"/>
          <p:cNvSpPr txBox="1"/>
          <p:nvPr/>
        </p:nvSpPr>
        <p:spPr>
          <a:xfrm>
            <a:off x="6810253" y="4157792"/>
            <a:ext cx="1637351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bg-BG" altLang="ko-KR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Земноводни</a:t>
            </a:r>
          </a:p>
        </p:txBody>
      </p:sp>
      <p:sp>
        <p:nvSpPr>
          <p:cNvPr id="46" name="TextBox 10"/>
          <p:cNvSpPr txBox="1"/>
          <p:nvPr/>
        </p:nvSpPr>
        <p:spPr>
          <a:xfrm>
            <a:off x="8609485" y="4157791"/>
            <a:ext cx="3271382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bg-BG" altLang="ko-KR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Растения (мъхове)</a:t>
            </a:r>
          </a:p>
        </p:txBody>
      </p:sp>
      <p:sp>
        <p:nvSpPr>
          <p:cNvPr id="47" name="TextBox 10"/>
          <p:cNvSpPr txBox="1"/>
          <p:nvPr/>
        </p:nvSpPr>
        <p:spPr>
          <a:xfrm>
            <a:off x="5014342" y="4157793"/>
            <a:ext cx="1634030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bg-BG" altLang="ko-KR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Риби	</a:t>
            </a:r>
          </a:p>
        </p:txBody>
      </p:sp>
      <p:pic>
        <p:nvPicPr>
          <p:cNvPr id="36" name="Картина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/>
          <a:stretch>
            <a:fillRect/>
          </a:stretch>
        </p:blipFill>
        <p:spPr>
          <a:xfrm>
            <a:off x="6821214" y="4526562"/>
            <a:ext cx="1626390" cy="1399927"/>
          </a:xfrm>
          <a:prstGeom prst="rect">
            <a:avLst/>
          </a:prstGeom>
        </p:spPr>
      </p:pic>
      <p:sp>
        <p:nvSpPr>
          <p:cNvPr id="37" name="Правоъгълник 36"/>
          <p:cNvSpPr/>
          <p:nvPr/>
        </p:nvSpPr>
        <p:spPr>
          <a:xfrm>
            <a:off x="6756383" y="5974244"/>
            <a:ext cx="1745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 err="1"/>
              <a:t>Жълтокоремна</a:t>
            </a:r>
            <a:r>
              <a:rPr lang="bg-BG" sz="1200" dirty="0"/>
              <a:t> бумка (</a:t>
            </a:r>
            <a:r>
              <a:rPr lang="en-US" sz="1200" dirty="0" err="1"/>
              <a:t>Bombina</a:t>
            </a:r>
            <a:r>
              <a:rPr lang="en-US" sz="1200" dirty="0"/>
              <a:t> </a:t>
            </a:r>
            <a:r>
              <a:rPr lang="en-US" sz="1200" dirty="0" err="1"/>
              <a:t>variegata</a:t>
            </a:r>
            <a:r>
              <a:rPr lang="en-US" sz="1200" dirty="0"/>
              <a:t>)</a:t>
            </a:r>
            <a:endParaRPr lang="bg-BG" sz="1200" dirty="0"/>
          </a:p>
        </p:txBody>
      </p:sp>
      <p:pic>
        <p:nvPicPr>
          <p:cNvPr id="48" name="Картина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/>
          <a:stretch>
            <a:fillRect/>
          </a:stretch>
        </p:blipFill>
        <p:spPr>
          <a:xfrm>
            <a:off x="5016600" y="4573292"/>
            <a:ext cx="1631772" cy="1353197"/>
          </a:xfrm>
          <a:prstGeom prst="rect">
            <a:avLst/>
          </a:prstGeom>
        </p:spPr>
      </p:pic>
      <p:sp>
        <p:nvSpPr>
          <p:cNvPr id="49" name="Правоъгълник 48"/>
          <p:cNvSpPr/>
          <p:nvPr/>
        </p:nvSpPr>
        <p:spPr>
          <a:xfrm>
            <a:off x="4924197" y="5994216"/>
            <a:ext cx="1682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200" dirty="0" err="1"/>
              <a:t>Главоч</a:t>
            </a:r>
            <a:r>
              <a:rPr lang="bg-BG" sz="1200" dirty="0"/>
              <a:t> (</a:t>
            </a:r>
            <a:r>
              <a:rPr lang="bg-BG" sz="1200" dirty="0" err="1"/>
              <a:t>Cottus</a:t>
            </a:r>
            <a:r>
              <a:rPr lang="bg-BG" sz="1200" dirty="0"/>
              <a:t> </a:t>
            </a:r>
            <a:r>
              <a:rPr lang="bg-BG" sz="1200" dirty="0" err="1"/>
              <a:t>gobio</a:t>
            </a:r>
            <a:r>
              <a:rPr lang="bg-BG" sz="1200" dirty="0"/>
              <a:t>)</a:t>
            </a:r>
          </a:p>
        </p:txBody>
      </p:sp>
      <p:pic>
        <p:nvPicPr>
          <p:cNvPr id="50" name="Картина 4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3"/>
          <a:stretch>
            <a:fillRect/>
          </a:stretch>
        </p:blipFill>
        <p:spPr>
          <a:xfrm>
            <a:off x="8629795" y="4526562"/>
            <a:ext cx="1575750" cy="1426157"/>
          </a:xfrm>
          <a:prstGeom prst="rect">
            <a:avLst/>
          </a:prstGeom>
        </p:spPr>
      </p:pic>
      <p:sp>
        <p:nvSpPr>
          <p:cNvPr id="51" name="Правоъгълник 50"/>
          <p:cNvSpPr/>
          <p:nvPr/>
        </p:nvSpPr>
        <p:spPr>
          <a:xfrm>
            <a:off x="8501472" y="5998653"/>
            <a:ext cx="1888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Hamatocaulis</a:t>
            </a:r>
            <a:r>
              <a:rPr lang="en-US" sz="1200" dirty="0"/>
              <a:t> </a:t>
            </a:r>
            <a:r>
              <a:rPr lang="en-US" sz="1200" dirty="0" err="1"/>
              <a:t>vernicosus</a:t>
            </a:r>
            <a:endParaRPr lang="bg-BG" sz="1200" dirty="0"/>
          </a:p>
        </p:txBody>
      </p:sp>
      <p:pic>
        <p:nvPicPr>
          <p:cNvPr id="52" name="Картина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69" y="4507987"/>
            <a:ext cx="1531998" cy="1444732"/>
          </a:xfrm>
          <a:prstGeom prst="rect">
            <a:avLst/>
          </a:prstGeom>
        </p:spPr>
      </p:pic>
      <p:sp>
        <p:nvSpPr>
          <p:cNvPr id="53" name="Правоъгълник 52"/>
          <p:cNvSpPr/>
          <p:nvPr/>
        </p:nvSpPr>
        <p:spPr>
          <a:xfrm>
            <a:off x="10348869" y="5989419"/>
            <a:ext cx="1385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200" dirty="0" err="1"/>
              <a:t>Buxbaumia</a:t>
            </a:r>
            <a:r>
              <a:rPr lang="bg-BG" sz="1200" dirty="0"/>
              <a:t> </a:t>
            </a:r>
            <a:r>
              <a:rPr lang="bg-BG" sz="1200" dirty="0" err="1"/>
              <a:t>viridis</a:t>
            </a:r>
            <a:endParaRPr lang="bg-BG" sz="1200" dirty="0"/>
          </a:p>
        </p:txBody>
      </p:sp>
      <p:pic>
        <p:nvPicPr>
          <p:cNvPr id="54" name="Картина 5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1"/>
          <a:stretch>
            <a:fillRect/>
          </a:stretch>
        </p:blipFill>
        <p:spPr>
          <a:xfrm>
            <a:off x="5014342" y="1734212"/>
            <a:ext cx="1250743" cy="1579864"/>
          </a:xfrm>
          <a:prstGeom prst="rect">
            <a:avLst/>
          </a:prstGeom>
        </p:spPr>
      </p:pic>
      <p:sp>
        <p:nvSpPr>
          <p:cNvPr id="55" name="Правоъгълник 54"/>
          <p:cNvSpPr/>
          <p:nvPr/>
        </p:nvSpPr>
        <p:spPr>
          <a:xfrm>
            <a:off x="4924197" y="3382426"/>
            <a:ext cx="1340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200" dirty="0" err="1"/>
              <a:t>Ручеен</a:t>
            </a:r>
            <a:r>
              <a:rPr lang="bg-BG" sz="1200" dirty="0"/>
              <a:t> рак (</a:t>
            </a:r>
            <a:r>
              <a:rPr lang="en-US" sz="1200" dirty="0" err="1"/>
              <a:t>Austropotamobius</a:t>
            </a:r>
            <a:r>
              <a:rPr lang="en-US" sz="1200" dirty="0"/>
              <a:t> </a:t>
            </a:r>
            <a:r>
              <a:rPr lang="en-US" sz="1200" dirty="0" err="1"/>
              <a:t>torrentium</a:t>
            </a:r>
            <a:r>
              <a:rPr lang="en-US" sz="1200" dirty="0"/>
              <a:t>)</a:t>
            </a:r>
            <a:endParaRPr lang="bg-BG" sz="1200" dirty="0"/>
          </a:p>
        </p:txBody>
      </p:sp>
      <p:pic>
        <p:nvPicPr>
          <p:cNvPr id="56" name="Картина 5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r="5166" b="13297"/>
          <a:stretch>
            <a:fillRect/>
          </a:stretch>
        </p:blipFill>
        <p:spPr>
          <a:xfrm rot="5400000">
            <a:off x="6014029" y="2028773"/>
            <a:ext cx="1591127" cy="990193"/>
          </a:xfrm>
          <a:prstGeom prst="rect">
            <a:avLst/>
          </a:prstGeom>
        </p:spPr>
      </p:pic>
      <p:sp>
        <p:nvSpPr>
          <p:cNvPr id="57" name="Правоъгълник 56"/>
          <p:cNvSpPr/>
          <p:nvPr/>
        </p:nvSpPr>
        <p:spPr>
          <a:xfrm>
            <a:off x="6265085" y="3380521"/>
            <a:ext cx="1105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Cucujus</a:t>
            </a:r>
            <a:r>
              <a:rPr lang="en-US" sz="1200" dirty="0"/>
              <a:t> </a:t>
            </a:r>
            <a:r>
              <a:rPr lang="en-US" sz="1200" dirty="0" err="1" smtClean="0"/>
              <a:t>cinnaberinus</a:t>
            </a:r>
            <a:r>
              <a:rPr lang="bg-BG" sz="1200" dirty="0" smtClean="0"/>
              <a:t> (</a:t>
            </a:r>
            <a:r>
              <a:rPr lang="bg-BG" sz="1200" dirty="0" err="1" smtClean="0"/>
              <a:t>цинобърен</a:t>
            </a:r>
            <a:r>
              <a:rPr lang="bg-BG" sz="1200" dirty="0" smtClean="0"/>
              <a:t>)</a:t>
            </a:r>
            <a:endParaRPr lang="bg-BG" sz="1200" dirty="0"/>
          </a:p>
        </p:txBody>
      </p:sp>
      <p:pic>
        <p:nvPicPr>
          <p:cNvPr id="59" name="Картина 5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r="9785"/>
          <a:stretch>
            <a:fillRect/>
          </a:stretch>
        </p:blipFill>
        <p:spPr>
          <a:xfrm>
            <a:off x="7370859" y="1734212"/>
            <a:ext cx="1297274" cy="1576033"/>
          </a:xfrm>
          <a:prstGeom prst="rect">
            <a:avLst/>
          </a:prstGeom>
        </p:spPr>
      </p:pic>
      <p:sp>
        <p:nvSpPr>
          <p:cNvPr id="60" name="Правоъгълник 59"/>
          <p:cNvSpPr/>
          <p:nvPr/>
        </p:nvSpPr>
        <p:spPr>
          <a:xfrm>
            <a:off x="7285134" y="3373948"/>
            <a:ext cx="1468723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Бръмбар рогач (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Lucanus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cervus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" name="Картина 6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12736" r="8017" b="27364"/>
          <a:stretch>
            <a:fillRect/>
          </a:stretch>
        </p:blipFill>
        <p:spPr>
          <a:xfrm rot="16200000">
            <a:off x="8385103" y="2077180"/>
            <a:ext cx="1594331" cy="893377"/>
          </a:xfrm>
          <a:prstGeom prst="rect">
            <a:avLst/>
          </a:prstGeom>
        </p:spPr>
      </p:pic>
      <p:sp>
        <p:nvSpPr>
          <p:cNvPr id="62" name="Правоъгълник 61"/>
          <p:cNvSpPr/>
          <p:nvPr/>
        </p:nvSpPr>
        <p:spPr>
          <a:xfrm>
            <a:off x="8685750" y="3342137"/>
            <a:ext cx="943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/>
              <a:t>Алпийска </a:t>
            </a:r>
            <a:r>
              <a:rPr lang="bg-BG" sz="1200" dirty="0" err="1"/>
              <a:t>розалия</a:t>
            </a:r>
            <a:r>
              <a:rPr lang="bg-BG" sz="1200" dirty="0"/>
              <a:t> (</a:t>
            </a:r>
            <a:r>
              <a:rPr lang="en-US" sz="1200" dirty="0" err="1"/>
              <a:t>Rosalia</a:t>
            </a:r>
            <a:r>
              <a:rPr lang="en-US" sz="1200" dirty="0"/>
              <a:t> </a:t>
            </a:r>
            <a:r>
              <a:rPr lang="en-US" sz="1200" dirty="0" err="1"/>
              <a:t>alpina</a:t>
            </a:r>
            <a:r>
              <a:rPr lang="en-US" sz="1200" dirty="0"/>
              <a:t>)</a:t>
            </a:r>
            <a:endParaRPr lang="bg-BG" sz="1200" dirty="0"/>
          </a:p>
        </p:txBody>
      </p:sp>
      <p:sp>
        <p:nvSpPr>
          <p:cNvPr id="63" name="Правоъгълник 62"/>
          <p:cNvSpPr/>
          <p:nvPr/>
        </p:nvSpPr>
        <p:spPr>
          <a:xfrm>
            <a:off x="9574712" y="3306783"/>
            <a:ext cx="1606112" cy="88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Обикновен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паракалоптенус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Paracaloptenus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caloptenoides</a:t>
            </a:r>
            <a:r>
              <a:rPr lang="bg-BG" sz="12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bg-BG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4" name="Картина 6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r="20573"/>
          <a:stretch>
            <a:fillRect/>
          </a:stretch>
        </p:blipFill>
        <p:spPr>
          <a:xfrm>
            <a:off x="9703494" y="2170733"/>
            <a:ext cx="1051035" cy="1154519"/>
          </a:xfrm>
          <a:prstGeom prst="rect">
            <a:avLst/>
          </a:prstGeom>
        </p:spPr>
      </p:pic>
      <p:pic>
        <p:nvPicPr>
          <p:cNvPr id="65" name="Картина 6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t="18520" b="23303"/>
          <a:stretch>
            <a:fillRect/>
          </a:stretch>
        </p:blipFill>
        <p:spPr>
          <a:xfrm rot="5400000">
            <a:off x="10567377" y="2017962"/>
            <a:ext cx="1563159" cy="1039782"/>
          </a:xfrm>
          <a:prstGeom prst="rect">
            <a:avLst/>
          </a:prstGeom>
        </p:spPr>
      </p:pic>
      <p:sp>
        <p:nvSpPr>
          <p:cNvPr id="66" name="Правоъгълник 65"/>
          <p:cNvSpPr/>
          <p:nvPr/>
        </p:nvSpPr>
        <p:spPr>
          <a:xfrm>
            <a:off x="10755931" y="3337438"/>
            <a:ext cx="1309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200" dirty="0"/>
              <a:t>Буков сечко  (</a:t>
            </a:r>
            <a:r>
              <a:rPr lang="en-US" sz="1200" dirty="0" err="1"/>
              <a:t>Morimus</a:t>
            </a:r>
            <a:r>
              <a:rPr lang="en-US" sz="1200" dirty="0"/>
              <a:t> </a:t>
            </a:r>
            <a:r>
              <a:rPr lang="en-US" sz="1200" dirty="0" err="1"/>
              <a:t>funereus</a:t>
            </a:r>
            <a:r>
              <a:rPr lang="en-US" sz="1200" dirty="0"/>
              <a:t>)</a:t>
            </a:r>
            <a:endParaRPr lang="bg-BG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Защитена зона „Ниска Рила“</a:t>
            </a:r>
            <a:r>
              <a:rPr lang="en-US" sz="2800" dirty="0" smtClean="0"/>
              <a:t> </a:t>
            </a:r>
            <a:r>
              <a:rPr lang="bg-BG" sz="2800" dirty="0" smtClean="0"/>
              <a:t>– забрани (съкратени)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1" name="TextBox 34"/>
          <p:cNvSpPr txBox="1"/>
          <p:nvPr/>
        </p:nvSpPr>
        <p:spPr>
          <a:xfrm>
            <a:off x="412115" y="1399264"/>
            <a:ext cx="4445635" cy="4736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Постоянно съхранение/депониране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отпадъци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Състезания с МПС извън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пътища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/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регламентирани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зони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Движение на мотори, ATV, UTV и бъгита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извън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пътища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/регламентирани трасета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изключения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Нови ВЕЦ по р.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Искър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ромени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в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х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идроморфологични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я режим на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р. Искър (с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изключения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Търсене/добив на общоразпространени полезни изкопаеми (с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изключения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Промяна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</a:t>
            </a: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НТП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ливади, пасища и мери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Разораване/залесяване на поляни и голини (освен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при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доказана необходимост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/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одобрени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инвестиционни предложения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Премахване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характеристики на ландшафта при ползване на земеделски земи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освен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за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инвазивни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видове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Употреба на продукти, несъответстващи на Закона за защита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растенията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Употреба на </a:t>
            </a: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инерални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торове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и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професионални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ПРЗ/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биоциди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 пасища и под фотоволтаици (освен при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изключения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Използване на органични у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тайки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в земеделието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без разрешение или с вредни вещества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над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норм</a:t>
            </a:r>
            <a:r>
              <a:rPr lang="bg-BG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ите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Напояване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</a:t>
            </a: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води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, съдържащи вредни вещества над нормите;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Палене на стърнища и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суха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растителност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Сечи в местообитания 91D0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*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bg-BG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мочурни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гори)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 91E0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*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(алувиални гори)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(освен при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изключения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3" name="TextBox 47"/>
          <p:cNvSpPr txBox="1"/>
          <p:nvPr/>
        </p:nvSpPr>
        <p:spPr>
          <a:xfrm>
            <a:off x="411921" y="1167447"/>
            <a:ext cx="5093549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 границите на защитената зона се забранява:</a:t>
            </a:r>
          </a:p>
        </p:txBody>
      </p:sp>
      <p:sp>
        <p:nvSpPr>
          <p:cNvPr id="5" name="TextBox 34"/>
          <p:cNvSpPr txBox="1"/>
          <p:nvPr/>
        </p:nvSpPr>
        <p:spPr>
          <a:xfrm>
            <a:off x="6096000" y="1312811"/>
            <a:ext cx="4445635" cy="50335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8600" indent="-228600">
              <a:buFont typeface="+mj-lt"/>
              <a:buAutoNum type="arabicPeriod" startAt="16"/>
            </a:pP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Паша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в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гори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във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фаза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старост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</a:p>
          <a:p>
            <a:pPr marL="228600" indent="-228600">
              <a:buFont typeface="+mj-lt"/>
              <a:buAutoNum type="arabicPeriod" startAt="16"/>
            </a:pP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Сеч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гори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във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фаза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старост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освен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при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изключения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</a:p>
          <a:p>
            <a:pPr marL="228600" indent="-228600">
              <a:buFont typeface="+mj-lt"/>
              <a:buAutoNum type="arabicPeriod" startAt="16"/>
            </a:pP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Зарибяване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неместни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видове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риби;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 startAt="16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Смяна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предназначение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то на земеделски земи и горски територии за изграждане на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ВЕИ (освен при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изключения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 startAt="16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Премахване на горскоплодни дървета (освен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при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изключения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 startAt="16"/>
            </a:pP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Изграждане на п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ътища</a:t>
            </a: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от втори </a:t>
            </a: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 по-висок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клас,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без зелени коридори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животни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;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 startAt="16"/>
            </a:pP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Използване на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мъртви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животни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за стръв за бозайници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капани, отрови </a:t>
            </a:r>
            <a:r>
              <a:rPr lang="en-US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за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лов</a:t>
            </a: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</a:t>
            </a:r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 descr="barrier-2321854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78353"/>
            <a:ext cx="4311192" cy="2873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Защитена зона „Ниска Рила“</a:t>
            </a:r>
            <a:r>
              <a:rPr lang="en-US" sz="2800" dirty="0" smtClean="0"/>
              <a:t> </a:t>
            </a:r>
            <a:r>
              <a:rPr lang="bg-BG" sz="2800" dirty="0" smtClean="0"/>
              <a:t>– препоръки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Rectangle 2"/>
          <p:cNvSpPr/>
          <p:nvPr/>
        </p:nvSpPr>
        <p:spPr>
          <a:xfrm rot="20052296">
            <a:off x="3520348" y="5234692"/>
            <a:ext cx="1934308" cy="79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/>
          <p:cNvSpPr/>
          <p:nvPr/>
        </p:nvSpPr>
        <p:spPr>
          <a:xfrm rot="724390">
            <a:off x="5311315" y="5019188"/>
            <a:ext cx="1934308" cy="7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4"/>
          <p:cNvSpPr/>
          <p:nvPr/>
        </p:nvSpPr>
        <p:spPr>
          <a:xfrm rot="20052296">
            <a:off x="7102156" y="4803554"/>
            <a:ext cx="1934308" cy="791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9" name="Rectangle 5"/>
          <p:cNvSpPr/>
          <p:nvPr/>
        </p:nvSpPr>
        <p:spPr>
          <a:xfrm rot="724390">
            <a:off x="8893123" y="4588050"/>
            <a:ext cx="1934308" cy="791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" name="Rectangle 7"/>
          <p:cNvSpPr/>
          <p:nvPr/>
        </p:nvSpPr>
        <p:spPr>
          <a:xfrm rot="724390">
            <a:off x="1694395" y="5450195"/>
            <a:ext cx="1934308" cy="791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1" name="Oval 8"/>
          <p:cNvSpPr/>
          <p:nvPr/>
        </p:nvSpPr>
        <p:spPr>
          <a:xfrm rot="8100000">
            <a:off x="4918205" y="1895039"/>
            <a:ext cx="833000" cy="833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9"/>
          <p:cNvCxnSpPr/>
          <p:nvPr/>
        </p:nvCxnSpPr>
        <p:spPr>
          <a:xfrm>
            <a:off x="5334705" y="2839596"/>
            <a:ext cx="8276" cy="2016867"/>
          </a:xfrm>
          <a:prstGeom prst="line">
            <a:avLst/>
          </a:prstGeom>
          <a:ln w="19050"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0"/>
          <p:cNvSpPr/>
          <p:nvPr/>
        </p:nvSpPr>
        <p:spPr>
          <a:xfrm rot="8100000">
            <a:off x="6785356" y="2297866"/>
            <a:ext cx="833000" cy="833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1"/>
          <p:cNvCxnSpPr/>
          <p:nvPr/>
        </p:nvCxnSpPr>
        <p:spPr>
          <a:xfrm>
            <a:off x="7201856" y="3242423"/>
            <a:ext cx="8276" cy="2016867"/>
          </a:xfrm>
          <a:prstGeom prst="line">
            <a:avLst/>
          </a:prstGeom>
          <a:ln w="19050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3"/>
          <p:cNvCxnSpPr/>
          <p:nvPr/>
        </p:nvCxnSpPr>
        <p:spPr>
          <a:xfrm>
            <a:off x="8935062" y="2420720"/>
            <a:ext cx="8276" cy="2016867"/>
          </a:xfrm>
          <a:prstGeom prst="line">
            <a:avLst/>
          </a:prstGeom>
          <a:ln w="19050">
            <a:solidFill>
              <a:schemeClr val="accent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4"/>
          <p:cNvSpPr/>
          <p:nvPr/>
        </p:nvSpPr>
        <p:spPr>
          <a:xfrm rot="8100000">
            <a:off x="10356451" y="1288788"/>
            <a:ext cx="833000" cy="833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5"/>
          <p:cNvCxnSpPr/>
          <p:nvPr/>
        </p:nvCxnSpPr>
        <p:spPr>
          <a:xfrm>
            <a:off x="10763117" y="2232526"/>
            <a:ext cx="18110" cy="2585246"/>
          </a:xfrm>
          <a:prstGeom prst="line">
            <a:avLst/>
          </a:prstGeom>
          <a:ln w="19050">
            <a:solidFill>
              <a:schemeClr val="accent4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6"/>
          <p:cNvSpPr/>
          <p:nvPr/>
        </p:nvSpPr>
        <p:spPr>
          <a:xfrm rot="8100000">
            <a:off x="1323533" y="2297626"/>
            <a:ext cx="833000" cy="833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7"/>
          <p:cNvCxnSpPr/>
          <p:nvPr/>
        </p:nvCxnSpPr>
        <p:spPr>
          <a:xfrm>
            <a:off x="1740033" y="3242183"/>
            <a:ext cx="8276" cy="2016867"/>
          </a:xfrm>
          <a:prstGeom prst="line">
            <a:avLst/>
          </a:prstGeom>
          <a:ln w="19050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8"/>
          <p:cNvSpPr/>
          <p:nvPr/>
        </p:nvSpPr>
        <p:spPr>
          <a:xfrm rot="8100000">
            <a:off x="3188393" y="2718365"/>
            <a:ext cx="833000" cy="833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19"/>
          <p:cNvCxnSpPr/>
          <p:nvPr/>
        </p:nvCxnSpPr>
        <p:spPr>
          <a:xfrm>
            <a:off x="3604893" y="3662922"/>
            <a:ext cx="8276" cy="2016867"/>
          </a:xfrm>
          <a:prstGeom prst="line">
            <a:avLst/>
          </a:prstGeom>
          <a:ln w="1905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3"/>
          <p:cNvSpPr txBox="1"/>
          <p:nvPr/>
        </p:nvSpPr>
        <p:spPr>
          <a:xfrm>
            <a:off x="533363" y="3793294"/>
            <a:ext cx="210766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ko-KR" sz="1400" dirty="0" err="1" smtClean="0">
                <a:cs typeface="Arial" panose="020B0604020202020204" pitchFamily="34" charset="0"/>
              </a:rPr>
              <a:t>Промяна</a:t>
            </a:r>
            <a:r>
              <a:rPr lang="ru-RU" altLang="ko-KR" sz="1400" dirty="0" smtClean="0">
                <a:cs typeface="Arial" panose="020B0604020202020204" pitchFamily="34" charset="0"/>
              </a:rPr>
              <a:t> на НТП </a:t>
            </a:r>
            <a:r>
              <a:rPr lang="ru-RU" altLang="ko-KR" sz="1400" dirty="0">
                <a:cs typeface="Arial" panose="020B0604020202020204" pitchFamily="34" charset="0"/>
              </a:rPr>
              <a:t>на </a:t>
            </a:r>
            <a:r>
              <a:rPr lang="ru-RU" altLang="ko-KR" sz="1400" dirty="0" err="1" smtClean="0">
                <a:cs typeface="Arial" panose="020B0604020202020204" pitchFamily="34" charset="0"/>
              </a:rPr>
              <a:t>обработваеми</a:t>
            </a:r>
            <a:r>
              <a:rPr lang="ru-RU" altLang="ko-KR" sz="1400" dirty="0" smtClean="0">
                <a:cs typeface="Arial" panose="020B0604020202020204" pitchFamily="34" charset="0"/>
              </a:rPr>
              <a:t> </a:t>
            </a:r>
            <a:r>
              <a:rPr lang="ru-RU" altLang="ko-KR" sz="1400" dirty="0" err="1" smtClean="0">
                <a:cs typeface="Arial" panose="020B0604020202020204" pitchFamily="34" charset="0"/>
              </a:rPr>
              <a:t>земи</a:t>
            </a:r>
            <a:r>
              <a:rPr lang="ru-RU" altLang="ko-KR" sz="1400" dirty="0" smtClean="0">
                <a:cs typeface="Arial" panose="020B0604020202020204" pitchFamily="34" charset="0"/>
              </a:rPr>
              <a:t>, </a:t>
            </a:r>
            <a:r>
              <a:rPr lang="ru-RU" altLang="ko-KR" sz="1400" dirty="0" err="1" smtClean="0">
                <a:cs typeface="Arial" panose="020B0604020202020204" pitchFamily="34" charset="0"/>
              </a:rPr>
              <a:t>които</a:t>
            </a:r>
            <a:r>
              <a:rPr lang="ru-RU" altLang="ko-KR" sz="1400" dirty="0" smtClean="0">
                <a:cs typeface="Arial" panose="020B0604020202020204" pitchFamily="34" charset="0"/>
              </a:rPr>
              <a:t> не се </a:t>
            </a:r>
            <a:r>
              <a:rPr lang="ru-RU" altLang="ko-KR" sz="1400" dirty="0" err="1" smtClean="0">
                <a:cs typeface="Arial" panose="020B0604020202020204" pitchFamily="34" charset="0"/>
              </a:rPr>
              <a:t>използват</a:t>
            </a:r>
            <a:r>
              <a:rPr lang="ru-RU" altLang="ko-KR" sz="1400" dirty="0" smtClean="0">
                <a:cs typeface="Arial" panose="020B0604020202020204" pitchFamily="34" charset="0"/>
              </a:rPr>
              <a:t>, </a:t>
            </a:r>
            <a:r>
              <a:rPr lang="ru-RU" altLang="ko-KR" sz="1400" dirty="0">
                <a:cs typeface="Arial" panose="020B0604020202020204" pitchFamily="34" charset="0"/>
              </a:rPr>
              <a:t>в</a:t>
            </a:r>
            <a:r>
              <a:rPr lang="ru-RU" altLang="ko-KR" sz="1400" dirty="0" smtClean="0">
                <a:cs typeface="Arial" panose="020B0604020202020204" pitchFamily="34" charset="0"/>
              </a:rPr>
              <a:t> </a:t>
            </a:r>
            <a:r>
              <a:rPr lang="ru-RU" altLang="ko-KR" sz="1400" dirty="0" err="1" smtClean="0">
                <a:cs typeface="Arial" panose="020B0604020202020204" pitchFamily="34" charset="0"/>
              </a:rPr>
              <a:t>ливади</a:t>
            </a:r>
            <a:r>
              <a:rPr lang="ru-RU" altLang="ko-KR" sz="1400" dirty="0" smtClean="0">
                <a:cs typeface="Arial" panose="020B0604020202020204" pitchFamily="34" charset="0"/>
              </a:rPr>
              <a:t>/</a:t>
            </a:r>
            <a:r>
              <a:rPr lang="ru-RU" altLang="ko-KR" sz="1400" dirty="0" err="1" smtClean="0">
                <a:cs typeface="Arial" panose="020B0604020202020204" pitchFamily="34" charset="0"/>
              </a:rPr>
              <a:t>пасища</a:t>
            </a:r>
            <a:r>
              <a:rPr lang="ru-RU" altLang="ko-KR" sz="1400" dirty="0" smtClean="0">
                <a:cs typeface="Arial" panose="020B0604020202020204" pitchFamily="34" charset="0"/>
              </a:rPr>
              <a:t>.</a:t>
            </a:r>
            <a:endParaRPr lang="ko-KR" altLang="en-US" sz="1400" dirty="0">
              <a:cs typeface="Arial" panose="020B0604020202020204" pitchFamily="34" charset="0"/>
            </a:endParaRPr>
          </a:p>
        </p:txBody>
      </p:sp>
      <p:sp>
        <p:nvSpPr>
          <p:cNvPr id="33" name="TextBox 31"/>
          <p:cNvSpPr txBox="1"/>
          <p:nvPr/>
        </p:nvSpPr>
        <p:spPr>
          <a:xfrm>
            <a:off x="2542579" y="3828539"/>
            <a:ext cx="197263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Косене</a:t>
            </a:r>
            <a:r>
              <a:rPr lang="ru-RU" sz="1400" dirty="0"/>
              <a:t> и паша за </a:t>
            </a:r>
            <a:r>
              <a:rPr lang="ru-RU" sz="1400" dirty="0" err="1"/>
              <a:t>поддържане</a:t>
            </a:r>
            <a:r>
              <a:rPr lang="ru-RU" sz="1400" dirty="0"/>
              <a:t> на </a:t>
            </a:r>
            <a:r>
              <a:rPr lang="ru-RU" sz="1400" dirty="0" err="1"/>
              <a:t>тревни</a:t>
            </a:r>
            <a:r>
              <a:rPr lang="ru-RU" sz="1400" dirty="0"/>
              <a:t> </a:t>
            </a:r>
            <a:r>
              <a:rPr lang="ru-RU" sz="1400" dirty="0" err="1" smtClean="0"/>
              <a:t>площи</a:t>
            </a:r>
            <a:r>
              <a:rPr lang="ru-RU" sz="1400" dirty="0" smtClean="0"/>
              <a:t>; </a:t>
            </a:r>
            <a:r>
              <a:rPr lang="bg-BG" sz="1400" dirty="0"/>
              <a:t>Контрол на нежелана/инвазивна </a:t>
            </a:r>
            <a:r>
              <a:rPr lang="bg-BG" sz="1400" dirty="0" smtClean="0"/>
              <a:t>растителност.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6" name="TextBox 34"/>
          <p:cNvSpPr txBox="1"/>
          <p:nvPr/>
        </p:nvSpPr>
        <p:spPr>
          <a:xfrm>
            <a:off x="7873733" y="2908961"/>
            <a:ext cx="197496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/>
              <a:t>Подобряване</a:t>
            </a:r>
            <a:r>
              <a:rPr lang="ru-RU" sz="1400" dirty="0"/>
              <a:t> на </a:t>
            </a:r>
            <a:r>
              <a:rPr lang="ru-RU" sz="1400" dirty="0" err="1"/>
              <a:t>свързаността</a:t>
            </a:r>
            <a:r>
              <a:rPr lang="ru-RU" sz="1400" dirty="0"/>
              <a:t> на местообитания при прегради в </a:t>
            </a:r>
            <a:r>
              <a:rPr lang="ru-RU" sz="1400" dirty="0" smtClean="0"/>
              <a:t>реки.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7"/>
          <p:cNvSpPr txBox="1"/>
          <p:nvPr/>
        </p:nvSpPr>
        <p:spPr>
          <a:xfrm>
            <a:off x="9692775" y="2459657"/>
            <a:ext cx="210766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/>
              <a:t>Информационни</a:t>
            </a:r>
            <a:r>
              <a:rPr lang="ru-RU" sz="1200" dirty="0"/>
              <a:t> табели в местообитания на </a:t>
            </a:r>
            <a:r>
              <a:rPr lang="ru-RU" sz="1200" dirty="0" err="1" smtClean="0"/>
              <a:t>мечката</a:t>
            </a:r>
            <a:r>
              <a:rPr lang="ru-RU" sz="1200" dirty="0"/>
              <a:t>; </a:t>
            </a:r>
            <a:r>
              <a:rPr lang="ru-RU" sz="1200" dirty="0" err="1"/>
              <a:t>Сигурни</a:t>
            </a:r>
            <a:r>
              <a:rPr lang="ru-RU" sz="1200" dirty="0"/>
              <a:t> </a:t>
            </a:r>
            <a:r>
              <a:rPr lang="ru-RU" sz="1200" dirty="0" err="1"/>
              <a:t>контейнери</a:t>
            </a:r>
            <a:r>
              <a:rPr lang="ru-RU" sz="1200" dirty="0"/>
              <a:t>, </a:t>
            </a:r>
            <a:r>
              <a:rPr lang="ru-RU" sz="1200" dirty="0" err="1"/>
              <a:t>недостъпни</a:t>
            </a:r>
            <a:r>
              <a:rPr lang="ru-RU" sz="1200" dirty="0"/>
              <a:t> за </a:t>
            </a:r>
            <a:r>
              <a:rPr lang="ru-RU" sz="1200" dirty="0" err="1" smtClean="0"/>
              <a:t>мечки</a:t>
            </a:r>
            <a:r>
              <a:rPr lang="ru-RU" sz="1200" dirty="0"/>
              <a:t>; Места за </a:t>
            </a:r>
            <a:r>
              <a:rPr lang="ru-RU" sz="1200" dirty="0" err="1"/>
              <a:t>преминаване</a:t>
            </a:r>
            <a:r>
              <a:rPr lang="ru-RU" sz="1200" dirty="0"/>
              <a:t> на </a:t>
            </a:r>
            <a:r>
              <a:rPr lang="ru-RU" sz="1200" dirty="0" err="1"/>
              <a:t>мечки</a:t>
            </a:r>
            <a:r>
              <a:rPr lang="ru-RU" sz="1200" dirty="0"/>
              <a:t> под/над </a:t>
            </a:r>
            <a:r>
              <a:rPr lang="ru-RU" sz="1200" dirty="0" err="1" smtClean="0"/>
              <a:t>пътища</a:t>
            </a:r>
            <a:r>
              <a:rPr lang="ru-RU" sz="1200" dirty="0"/>
              <a:t>; </a:t>
            </a:r>
            <a:r>
              <a:rPr lang="ru-RU" sz="1200" dirty="0" err="1" smtClean="0"/>
              <a:t>Подобряване</a:t>
            </a:r>
            <a:r>
              <a:rPr lang="ru-RU" sz="1200" dirty="0" smtClean="0"/>
              <a:t> </a:t>
            </a:r>
            <a:r>
              <a:rPr lang="ru-RU" sz="1200" dirty="0"/>
              <a:t>на </a:t>
            </a:r>
            <a:r>
              <a:rPr lang="ru-RU" sz="1200" dirty="0" err="1"/>
              <a:t>естествената</a:t>
            </a:r>
            <a:r>
              <a:rPr lang="ru-RU" sz="1200" dirty="0"/>
              <a:t> </a:t>
            </a:r>
            <a:r>
              <a:rPr lang="ru-RU" sz="1200" dirty="0" err="1" smtClean="0"/>
              <a:t>хранителна</a:t>
            </a:r>
            <a:r>
              <a:rPr lang="ru-RU" sz="1200" dirty="0" smtClean="0"/>
              <a:t> </a:t>
            </a:r>
            <a:r>
              <a:rPr lang="ru-RU" sz="1200" dirty="0"/>
              <a:t>база за </a:t>
            </a:r>
            <a:r>
              <a:rPr lang="ru-RU" sz="1200" dirty="0" err="1" smtClean="0"/>
              <a:t>мечката</a:t>
            </a:r>
            <a:r>
              <a:rPr lang="ru-RU" sz="1200" dirty="0" smtClean="0"/>
              <a:t>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2" name="TextBox 40"/>
          <p:cNvSpPr txBox="1"/>
          <p:nvPr/>
        </p:nvSpPr>
        <p:spPr>
          <a:xfrm>
            <a:off x="4315112" y="2980969"/>
            <a:ext cx="2010967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1400" dirty="0"/>
              <a:t>Устойчиво горско </a:t>
            </a:r>
            <a:r>
              <a:rPr lang="bg-BG" sz="1400" dirty="0" smtClean="0"/>
              <a:t>управление; </a:t>
            </a:r>
            <a:r>
              <a:rPr lang="ru-RU" sz="1400" dirty="0" err="1" smtClean="0"/>
              <a:t>Поне</a:t>
            </a:r>
            <a:r>
              <a:rPr lang="ru-RU" sz="1400" dirty="0" smtClean="0"/>
              <a:t> </a:t>
            </a:r>
            <a:r>
              <a:rPr lang="ru-RU" sz="1400" dirty="0"/>
              <a:t>10% от горите да </a:t>
            </a:r>
            <a:r>
              <a:rPr lang="ru-RU" sz="1400" dirty="0" err="1"/>
              <a:t>са</a:t>
            </a:r>
            <a:r>
              <a:rPr lang="ru-RU" sz="1400" dirty="0"/>
              <a:t> </a:t>
            </a:r>
            <a:r>
              <a:rPr lang="ru-RU" sz="1400" dirty="0" smtClean="0"/>
              <a:t>гори </a:t>
            </a:r>
            <a:r>
              <a:rPr lang="ru-RU" sz="1400" dirty="0" err="1" smtClean="0"/>
              <a:t>във</a:t>
            </a:r>
            <a:r>
              <a:rPr lang="ru-RU" sz="1400" dirty="0" smtClean="0"/>
              <a:t> </a:t>
            </a:r>
            <a:r>
              <a:rPr lang="ru-RU" sz="1400" dirty="0"/>
              <a:t>фаза на старост; </a:t>
            </a:r>
            <a:r>
              <a:rPr lang="ru-RU" sz="1400" dirty="0" err="1"/>
              <a:t>Замяна</a:t>
            </a:r>
            <a:r>
              <a:rPr lang="ru-RU" sz="1400" dirty="0"/>
              <a:t> на </a:t>
            </a:r>
            <a:r>
              <a:rPr lang="ru-RU" sz="1400" dirty="0" err="1"/>
              <a:t>инвазивни</a:t>
            </a:r>
            <a:r>
              <a:rPr lang="ru-RU" sz="1400" dirty="0"/>
              <a:t> с </a:t>
            </a:r>
            <a:r>
              <a:rPr lang="ru-RU" sz="1400" dirty="0" err="1"/>
              <a:t>местни</a:t>
            </a:r>
            <a:r>
              <a:rPr lang="ru-RU" sz="1400" dirty="0"/>
              <a:t> </a:t>
            </a:r>
            <a:r>
              <a:rPr lang="ru-RU" sz="1400" dirty="0" err="1"/>
              <a:t>дървесни</a:t>
            </a:r>
            <a:r>
              <a:rPr lang="ru-RU" sz="1400" dirty="0"/>
              <a:t> </a:t>
            </a:r>
            <a:r>
              <a:rPr lang="ru-RU" sz="1400" dirty="0" err="1" smtClean="0"/>
              <a:t>видове</a:t>
            </a:r>
            <a:r>
              <a:rPr lang="ru-RU" sz="1400" dirty="0" smtClean="0"/>
              <a:t>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5" name="TextBox 43"/>
          <p:cNvSpPr txBox="1"/>
          <p:nvPr/>
        </p:nvSpPr>
        <p:spPr>
          <a:xfrm>
            <a:off x="6151350" y="4014756"/>
            <a:ext cx="21076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1400" dirty="0"/>
              <a:t>Противопожарни </a:t>
            </a:r>
            <a:r>
              <a:rPr lang="bg-BG" sz="1400" dirty="0" smtClean="0"/>
              <a:t>дейности.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6" name="Rectangle 7"/>
          <p:cNvSpPr/>
          <p:nvPr/>
        </p:nvSpPr>
        <p:spPr>
          <a:xfrm>
            <a:off x="8773364" y="1691196"/>
            <a:ext cx="339947" cy="33994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2" name="Rectangle 6"/>
          <p:cNvSpPr/>
          <p:nvPr/>
        </p:nvSpPr>
        <p:spPr>
          <a:xfrm rot="20052296">
            <a:off x="-96572" y="5665699"/>
            <a:ext cx="1934308" cy="7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53" name="Oval 12"/>
          <p:cNvSpPr/>
          <p:nvPr/>
        </p:nvSpPr>
        <p:spPr>
          <a:xfrm rot="8100000">
            <a:off x="8517084" y="1541439"/>
            <a:ext cx="833000" cy="833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062" y="1407216"/>
            <a:ext cx="1058160" cy="1058160"/>
          </a:xfrm>
          <a:prstGeom prst="rect">
            <a:avLst/>
          </a:prstGeom>
        </p:spPr>
      </p:pic>
      <p:pic>
        <p:nvPicPr>
          <p:cNvPr id="26" name="Картина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64" y="1263541"/>
            <a:ext cx="868861" cy="868861"/>
          </a:xfrm>
          <a:prstGeom prst="rect">
            <a:avLst/>
          </a:prstGeom>
        </p:spPr>
      </p:pic>
      <p:pic>
        <p:nvPicPr>
          <p:cNvPr id="27" name="Картина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851" y="2360001"/>
            <a:ext cx="675838" cy="675838"/>
          </a:xfrm>
          <a:prstGeom prst="rect">
            <a:avLst/>
          </a:prstGeom>
        </p:spPr>
      </p:pic>
      <p:pic>
        <p:nvPicPr>
          <p:cNvPr id="28" name="Картина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81" y="1930809"/>
            <a:ext cx="780600" cy="780600"/>
          </a:xfrm>
          <a:prstGeom prst="rect">
            <a:avLst/>
          </a:prstGeom>
        </p:spPr>
      </p:pic>
      <p:pic>
        <p:nvPicPr>
          <p:cNvPr id="29" name="Картина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82" y="2307679"/>
            <a:ext cx="807314" cy="807314"/>
          </a:xfrm>
          <a:prstGeom prst="rect">
            <a:avLst/>
          </a:prstGeom>
        </p:spPr>
      </p:pic>
      <p:pic>
        <p:nvPicPr>
          <p:cNvPr id="30" name="Картина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57" y="2739186"/>
            <a:ext cx="794823" cy="794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Защитена зона „Ниска Рила“</a:t>
            </a:r>
            <a:r>
              <a:rPr lang="en-US" sz="2800" dirty="0" smtClean="0"/>
              <a:t> </a:t>
            </a:r>
            <a:r>
              <a:rPr lang="bg-BG" sz="2800" dirty="0" smtClean="0"/>
              <a:t>– специфични и подробни цели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9" name="Group 11"/>
          <p:cNvGrpSpPr/>
          <p:nvPr/>
        </p:nvGrpSpPr>
        <p:grpSpPr>
          <a:xfrm>
            <a:off x="169366" y="1320325"/>
            <a:ext cx="2501762" cy="3803978"/>
            <a:chOff x="2551705" y="4283314"/>
            <a:chExt cx="197744" cy="2718114"/>
          </a:xfrm>
        </p:grpSpPr>
        <p:sp>
          <p:nvSpPr>
            <p:cNvPr id="10" name="TextBox 12"/>
            <p:cNvSpPr txBox="1"/>
            <p:nvPr/>
          </p:nvSpPr>
          <p:spPr>
            <a:xfrm>
              <a:off x="2551706" y="4560313"/>
              <a:ext cx="197743" cy="244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ъс Заповед № РД-289/25.04.2025 г. на министъра на околната среда и водите по реда на чл. 12а от ЗБР са утвърдени специфични и подробни цели на опазване на защитена </a:t>
              </a:r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зона „Ниска Рила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“. В документа, са посочени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ц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ели за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подобряване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/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поддържане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природозащитното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състояние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местообитанията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и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видовете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предмет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опазване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Освен целите за подобряване и поддържане, някъде са посочени междинни цели за изработване на схеми за мониторинг или провеждане на допълнителни проучвания.</a:t>
              </a:r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2551705" y="4283314"/>
              <a:ext cx="197744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Приемане</a:t>
              </a:r>
              <a:endParaRPr lang="ko-KR" altLang="en-US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169672"/>
              </p:ext>
            </p:extLst>
          </p:nvPr>
        </p:nvGraphicFramePr>
        <p:xfrm>
          <a:off x="2754012" y="1630707"/>
          <a:ext cx="9336489" cy="48511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5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4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89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Параметър</a:t>
                      </a:r>
                      <a:endParaRPr lang="en-US" altLang="ko-KR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ko-KR" sz="1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Поддържане</a:t>
                      </a:r>
                      <a:r>
                        <a:rPr lang="bg-BG" altLang="ko-KR" sz="12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на параметъра</a:t>
                      </a:r>
                      <a:endParaRPr lang="ko-KR" altLang="en-US" sz="12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Подобряване на параметъра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Площ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4070, 6210, 6230, 6520 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9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Общо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проективно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покритие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растителността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4070</a:t>
                      </a:r>
                      <a:r>
                        <a:rPr lang="bg-BG" altLang="ko-KR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6210, 6230, 6520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Присъствие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типичния</a:t>
                      </a:r>
                      <a:r>
                        <a:rPr lang="ru-RU" altLang="ko-KR" sz="1200" baseline="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доминиращ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вид</a:t>
                      </a:r>
                      <a:r>
                        <a:rPr lang="ru-RU" altLang="ko-KR" sz="1200" baseline="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доминиращи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видове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) 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4070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6210, 6230, 6520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Присъствие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типични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видове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растения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4070, 6210, 6230, 6520 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Присъствие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храстови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дървесни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видове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и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орлова</a:t>
                      </a:r>
                      <a:r>
                        <a:rPr lang="ru-RU" altLang="ko-KR" sz="1200" baseline="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папрат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4070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6210, 6230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6520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Наличие на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инвазивни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чужди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видове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4070, 6210, 6230, 6520 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5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Присъствие на </a:t>
                      </a:r>
                      <a:r>
                        <a:rPr lang="bg-BG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рудерални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видове 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4070, 6210, 6230  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6520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Round Same Side Corner Rectangle 4"/>
          <p:cNvSpPr/>
          <p:nvPr/>
        </p:nvSpPr>
        <p:spPr>
          <a:xfrm>
            <a:off x="4580112" y="1266810"/>
            <a:ext cx="6077378" cy="31976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4507739" y="1289547"/>
            <a:ext cx="6077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Местообитания (с кодове) – тревни и храстови</a:t>
            </a:r>
            <a:endParaRPr lang="ko-KR" alt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 Same Side Corner Rectangle 4"/>
          <p:cNvSpPr/>
          <p:nvPr/>
        </p:nvSpPr>
        <p:spPr>
          <a:xfrm>
            <a:off x="5563511" y="1214336"/>
            <a:ext cx="6077378" cy="31976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Защитена зона „Ниска Рила“</a:t>
            </a:r>
            <a:r>
              <a:rPr lang="en-US" sz="2800" dirty="0" smtClean="0"/>
              <a:t> </a:t>
            </a:r>
            <a:r>
              <a:rPr lang="bg-BG" sz="2800" dirty="0" smtClean="0"/>
              <a:t>– специфични и подробни цели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graphicFrame>
        <p:nvGraphicFramePr>
          <p:cNvPr id="1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07051"/>
              </p:ext>
            </p:extLst>
          </p:nvPr>
        </p:nvGraphicFramePr>
        <p:xfrm>
          <a:off x="115925" y="1588746"/>
          <a:ext cx="4739854" cy="40757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9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89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Параметър</a:t>
                      </a:r>
                      <a:endParaRPr lang="en-US" altLang="ko-KR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ko-KR" sz="1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Поддържане</a:t>
                      </a:r>
                      <a:r>
                        <a:rPr lang="bg-BG" altLang="ko-KR" sz="12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на параметъра</a:t>
                      </a:r>
                      <a:endParaRPr lang="ko-KR" altLang="en-US" sz="12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Подобряване на параметъра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Площ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8110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bg-BG" sz="1200" dirty="0" smtClean="0"/>
                        <a:t>8220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9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/>
                        <a:t>Фрагментация в </a:t>
                      </a:r>
                      <a:r>
                        <a:rPr lang="ru-RU" sz="1200" dirty="0" err="1" smtClean="0"/>
                        <a:t>рамките</a:t>
                      </a:r>
                      <a:r>
                        <a:rPr lang="ru-RU" sz="120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/>
                        <a:t>на </a:t>
                      </a:r>
                      <a:r>
                        <a:rPr lang="ru-RU" sz="1200" dirty="0" err="1" smtClean="0"/>
                        <a:t>метообитанието</a:t>
                      </a:r>
                      <a:r>
                        <a:rPr lang="ru-RU" sz="1200" dirty="0" smtClean="0"/>
                        <a:t> 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8110</a:t>
                      </a:r>
                      <a:r>
                        <a:rPr lang="bg-BG" altLang="ko-KR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bg-BG" sz="1200" dirty="0" smtClean="0"/>
                        <a:t>8220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err="1" smtClean="0"/>
                        <a:t>Сумарно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проективно</a:t>
                      </a:r>
                      <a:r>
                        <a:rPr lang="ru-RU" sz="12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err="1" smtClean="0"/>
                        <a:t>покритие</a:t>
                      </a:r>
                      <a:r>
                        <a:rPr lang="ru-RU" sz="1200" dirty="0" smtClean="0"/>
                        <a:t> на </a:t>
                      </a:r>
                      <a:r>
                        <a:rPr lang="ru-RU" sz="1200" dirty="0" err="1" smtClean="0"/>
                        <a:t>ценозите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8110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Типични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видове</a:t>
                      </a:r>
                      <a:r>
                        <a:rPr lang="ru-RU" altLang="ko-KR" sz="1200" dirty="0" smtClean="0">
                          <a:latin typeface="+mn-lt"/>
                          <a:cs typeface="Arial" panose="020B0604020202020204" pitchFamily="34" charset="0"/>
                        </a:rPr>
                        <a:t> растения 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8110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/>
                        <a:t>Слаба </a:t>
                      </a:r>
                      <a:r>
                        <a:rPr lang="ru-RU" sz="1200" dirty="0" err="1" smtClean="0"/>
                        <a:t>рудерализация</a:t>
                      </a:r>
                      <a:r>
                        <a:rPr lang="ru-RU" sz="120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/>
                        <a:t>на </a:t>
                      </a:r>
                      <a:r>
                        <a:rPr lang="ru-RU" sz="1200" dirty="0" err="1" smtClean="0"/>
                        <a:t>местообитанието</a:t>
                      </a:r>
                      <a:r>
                        <a:rPr lang="ru-RU" sz="1200" dirty="0" smtClean="0"/>
                        <a:t> 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8110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ound Same Side Corner Rectangle 4"/>
          <p:cNvSpPr/>
          <p:nvPr/>
        </p:nvSpPr>
        <p:spPr>
          <a:xfrm>
            <a:off x="672661" y="1226138"/>
            <a:ext cx="3604557" cy="31976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541437" y="1232133"/>
            <a:ext cx="3888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1400" b="1" dirty="0">
                <a:solidFill>
                  <a:schemeClr val="bg1"/>
                </a:solidFill>
                <a:cs typeface="Arial" panose="020B0604020202020204" pitchFamily="34" charset="0"/>
              </a:rPr>
              <a:t>Местообитания (с кодове) </a:t>
            </a:r>
            <a:r>
              <a:rPr lang="bg-BG" altLang="ko-K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– скалисти</a:t>
            </a:r>
            <a:endParaRPr lang="ko-KR" alt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184558"/>
              </p:ext>
            </p:extLst>
          </p:nvPr>
        </p:nvGraphicFramePr>
        <p:xfrm>
          <a:off x="4987003" y="1551905"/>
          <a:ext cx="7103496" cy="4985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8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03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Параметър</a:t>
                      </a:r>
                      <a:endParaRPr lang="en-US" altLang="ko-KR" sz="12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altLang="ko-KR" sz="1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Поддържане</a:t>
                      </a:r>
                      <a:r>
                        <a:rPr lang="bg-BG" altLang="ko-KR" sz="1200" b="1" baseline="0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на параметъра</a:t>
                      </a:r>
                      <a:endParaRPr lang="ko-KR" altLang="en-US" sz="12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altLang="ko-KR" sz="1200" b="1" dirty="0" smtClean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Подобряване на параметъра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ko-KR" sz="1200" dirty="0" err="1" smtClean="0">
                          <a:latin typeface="+mn-lt"/>
                          <a:cs typeface="Arial" panose="020B0604020202020204" pitchFamily="34" charset="0"/>
                        </a:rPr>
                        <a:t>Площ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9130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bg-BG" sz="1200" dirty="0" smtClean="0"/>
                        <a:t>9170, 9180, </a:t>
                      </a:r>
                      <a:r>
                        <a:rPr lang="en-US" sz="1200" dirty="0" smtClean="0"/>
                        <a:t>91E0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91M0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91BA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91CA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91W0</a:t>
                      </a:r>
                      <a:r>
                        <a:rPr lang="bg-BG" sz="1200" dirty="0" smtClean="0"/>
                        <a:t>, 9410, </a:t>
                      </a:r>
                      <a:r>
                        <a:rPr lang="en-US" sz="1200" dirty="0" smtClean="0"/>
                        <a:t>95A0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err="1" smtClean="0"/>
                        <a:t>Пълнота</a:t>
                      </a:r>
                      <a:r>
                        <a:rPr lang="ru-RU" sz="1200" dirty="0" smtClean="0"/>
                        <a:t> на </a:t>
                      </a:r>
                      <a:r>
                        <a:rPr lang="ru-RU" sz="1200" dirty="0" err="1" smtClean="0"/>
                        <a:t>първия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дървесен</a:t>
                      </a:r>
                      <a:r>
                        <a:rPr lang="ru-RU" sz="120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err="1" smtClean="0"/>
                        <a:t>етаж</a:t>
                      </a:r>
                      <a:r>
                        <a:rPr lang="ru-RU" sz="1200" dirty="0" smtClean="0"/>
                        <a:t> (</a:t>
                      </a:r>
                      <a:r>
                        <a:rPr lang="ru-RU" sz="1200" dirty="0" err="1" smtClean="0"/>
                        <a:t>средно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претеглена</a:t>
                      </a:r>
                      <a:r>
                        <a:rPr lang="ru-RU" sz="1200" dirty="0" smtClean="0"/>
                        <a:t>)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9130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bg-BG" sz="1200" dirty="0" smtClean="0"/>
                        <a:t>9170, 9180, </a:t>
                      </a:r>
                      <a:r>
                        <a:rPr lang="en-US" sz="1200" dirty="0" smtClean="0"/>
                        <a:t>91E0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91M0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91BA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91CA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91W0</a:t>
                      </a:r>
                      <a:r>
                        <a:rPr lang="bg-BG" sz="1200" dirty="0" smtClean="0"/>
                        <a:t>, 9410, </a:t>
                      </a:r>
                      <a:r>
                        <a:rPr lang="en-US" sz="1200" dirty="0" smtClean="0"/>
                        <a:t>95A0</a:t>
                      </a:r>
                      <a:endParaRPr lang="en-US" altLang="ko-KR" sz="120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err="1" smtClean="0"/>
                        <a:t>Състав</a:t>
                      </a:r>
                      <a:r>
                        <a:rPr lang="ru-RU" sz="1200" dirty="0" smtClean="0"/>
                        <a:t> на </a:t>
                      </a:r>
                      <a:r>
                        <a:rPr lang="ru-RU" sz="1200" dirty="0" err="1" smtClean="0"/>
                        <a:t>първия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дървесен</a:t>
                      </a:r>
                      <a:r>
                        <a:rPr lang="ru-RU" sz="120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err="1" smtClean="0"/>
                        <a:t>етаж</a:t>
                      </a:r>
                      <a:r>
                        <a:rPr lang="ru-RU" sz="1200" dirty="0" smtClean="0"/>
                        <a:t> (</a:t>
                      </a:r>
                      <a:r>
                        <a:rPr lang="ru-RU" sz="1200" dirty="0" err="1" smtClean="0"/>
                        <a:t>средно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претеглен</a:t>
                      </a:r>
                      <a:r>
                        <a:rPr lang="ru-RU" sz="1200" dirty="0" smtClean="0"/>
                        <a:t>) 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9130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bg-BG" sz="1200" dirty="0" smtClean="0"/>
                        <a:t>9170, 9180, </a:t>
                      </a:r>
                      <a:r>
                        <a:rPr lang="en-US" sz="1200" dirty="0" smtClean="0"/>
                        <a:t>91E0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91M0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91BA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91CA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91W0</a:t>
                      </a:r>
                      <a:r>
                        <a:rPr lang="bg-BG" sz="1200" dirty="0" smtClean="0"/>
                        <a:t>, 9410, </a:t>
                      </a:r>
                      <a:r>
                        <a:rPr lang="en-US" sz="1200" dirty="0" smtClean="0"/>
                        <a:t>95A0</a:t>
                      </a:r>
                      <a:endParaRPr lang="en-US" altLang="ko-KR" sz="120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err="1" smtClean="0"/>
                        <a:t>Средна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възраст</a:t>
                      </a:r>
                      <a:r>
                        <a:rPr lang="ru-RU" sz="1200" dirty="0" smtClean="0"/>
                        <a:t> на </a:t>
                      </a:r>
                      <a:r>
                        <a:rPr lang="ru-RU" sz="1200" dirty="0" err="1" smtClean="0"/>
                        <a:t>първия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дървесен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етаж</a:t>
                      </a:r>
                      <a:r>
                        <a:rPr lang="ru-RU" sz="1200" dirty="0" smtClean="0"/>
                        <a:t> (</a:t>
                      </a:r>
                      <a:r>
                        <a:rPr lang="ru-RU" sz="1200" dirty="0" err="1" smtClean="0"/>
                        <a:t>средно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претеглена</a:t>
                      </a:r>
                      <a:r>
                        <a:rPr lang="ru-RU" sz="1200" dirty="0" smtClean="0"/>
                        <a:t>) 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9130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bg-BG" sz="1200" dirty="0" smtClean="0"/>
                        <a:t>9170, 9180, </a:t>
                      </a:r>
                      <a:r>
                        <a:rPr lang="en-US" sz="1200" dirty="0" smtClean="0"/>
                        <a:t>91M0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91BA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91CA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91W0</a:t>
                      </a:r>
                      <a:r>
                        <a:rPr lang="bg-BG" sz="1200" dirty="0" smtClean="0"/>
                        <a:t>, 9410, </a:t>
                      </a:r>
                      <a:r>
                        <a:rPr lang="en-US" sz="1200" dirty="0" smtClean="0"/>
                        <a:t>95A0</a:t>
                      </a:r>
                      <a:endParaRPr lang="en-US" altLang="ko-KR" sz="120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91E0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3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err="1" smtClean="0"/>
                        <a:t>Площ</a:t>
                      </a:r>
                      <a:r>
                        <a:rPr lang="ru-RU" sz="1200" dirty="0" smtClean="0"/>
                        <a:t> на горите </a:t>
                      </a:r>
                      <a:r>
                        <a:rPr lang="ru-RU" sz="1200" dirty="0" err="1" smtClean="0"/>
                        <a:t>във</a:t>
                      </a:r>
                      <a:r>
                        <a:rPr lang="ru-RU" sz="1200" dirty="0" smtClean="0"/>
                        <a:t> фаза на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/>
                        <a:t>старост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9130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bg-BG" sz="1200" dirty="0" smtClean="0"/>
                        <a:t>9170, </a:t>
                      </a:r>
                      <a:r>
                        <a:rPr lang="en-US" sz="1200" dirty="0" smtClean="0"/>
                        <a:t>91W0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95A0</a:t>
                      </a:r>
                      <a:endParaRPr lang="en-US" altLang="ko-KR" sz="120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9180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91E0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91M0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91BA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91CA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9410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sz="1200" dirty="0" smtClean="0"/>
                        <a:t>Количество мъртва дървесина 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9130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91M0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91W0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9410, </a:t>
                      </a: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95A0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bg-BG" sz="1200" dirty="0" smtClean="0"/>
                        <a:t>9170, 9180, </a:t>
                      </a:r>
                      <a:r>
                        <a:rPr lang="en-US" sz="1200" dirty="0" smtClean="0"/>
                        <a:t>91E0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91BA</a:t>
                      </a:r>
                      <a:r>
                        <a:rPr lang="bg-BG" sz="1200" dirty="0" smtClean="0"/>
                        <a:t>,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 smtClean="0"/>
                        <a:t>91CA</a:t>
                      </a:r>
                      <a:endParaRPr lang="ko-KR" altLang="en-US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smtClean="0"/>
                        <a:t>Наличие на </a:t>
                      </a:r>
                      <a:r>
                        <a:rPr lang="ru-RU" sz="1200" dirty="0" err="1" smtClean="0"/>
                        <a:t>големи</a:t>
                      </a:r>
                      <a:r>
                        <a:rPr lang="ru-RU" sz="1200" dirty="0" smtClean="0"/>
                        <a:t>/ </a:t>
                      </a:r>
                      <a:r>
                        <a:rPr lang="ru-RU" sz="1200" dirty="0" err="1" smtClean="0"/>
                        <a:t>биотопни</a:t>
                      </a:r>
                      <a:r>
                        <a:rPr lang="ru-RU" sz="120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 err="1" smtClean="0"/>
                        <a:t>дървета</a:t>
                      </a:r>
                      <a:r>
                        <a:rPr lang="ru-RU" sz="1200" dirty="0" smtClean="0"/>
                        <a:t> 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9130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bg-BG" sz="1200" dirty="0" smtClean="0"/>
                        <a:t>9170, 9180, </a:t>
                      </a:r>
                      <a:r>
                        <a:rPr lang="en-US" sz="1200" dirty="0" smtClean="0"/>
                        <a:t>91M0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91CA</a:t>
                      </a:r>
                      <a:r>
                        <a:rPr lang="bg-BG" sz="1200" dirty="0" smtClean="0"/>
                        <a:t>, </a:t>
                      </a:r>
                      <a:r>
                        <a:rPr lang="en-US" sz="1200" dirty="0" smtClean="0"/>
                        <a:t>91W0</a:t>
                      </a:r>
                      <a:r>
                        <a:rPr lang="bg-BG" sz="1200" dirty="0" smtClean="0"/>
                        <a:t>, 9410, </a:t>
                      </a:r>
                      <a:r>
                        <a:rPr lang="en-US" sz="1200" dirty="0" smtClean="0"/>
                        <a:t>95A0</a:t>
                      </a:r>
                      <a:endParaRPr lang="en-US" altLang="ko-KR" sz="120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91E0</a:t>
                      </a:r>
                      <a:r>
                        <a:rPr lang="bg-BG" altLang="ko-KR" sz="1200" dirty="0" smtClean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ko-KR" sz="1200" dirty="0" smtClean="0">
                          <a:latin typeface="+mn-lt"/>
                          <a:cs typeface="Arial" panose="020B0604020202020204" pitchFamily="34" charset="0"/>
                        </a:rPr>
                        <a:t>91BA</a:t>
                      </a:r>
                      <a:endParaRPr lang="en-US" altLang="ko-KR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5"/>
          <p:cNvSpPr txBox="1"/>
          <p:nvPr/>
        </p:nvSpPr>
        <p:spPr>
          <a:xfrm>
            <a:off x="6283342" y="1232135"/>
            <a:ext cx="4579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1400" b="1" dirty="0">
                <a:solidFill>
                  <a:schemeClr val="bg1"/>
                </a:solidFill>
                <a:cs typeface="Arial" panose="020B0604020202020204" pitchFamily="34" charset="0"/>
              </a:rPr>
              <a:t>Местообитания (с кодове) </a:t>
            </a:r>
            <a:r>
              <a:rPr lang="bg-BG" altLang="ko-K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– горски</a:t>
            </a:r>
            <a:endParaRPr lang="ko-KR" alt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Полезни връзки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8" name="TextBox 5"/>
          <p:cNvSpPr txBox="1"/>
          <p:nvPr/>
        </p:nvSpPr>
        <p:spPr>
          <a:xfrm>
            <a:off x="6283342" y="1232135"/>
            <a:ext cx="4579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Местообитания – горски</a:t>
            </a:r>
            <a:endParaRPr lang="ko-KR" altLang="en-U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34"/>
          <p:cNvSpPr txBox="1"/>
          <p:nvPr/>
        </p:nvSpPr>
        <p:spPr>
          <a:xfrm>
            <a:off x="241738" y="1232135"/>
            <a:ext cx="11729545" cy="50335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Информационна система за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защитени </a:t>
            </a: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зони от екологична мрежа Натура 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2000 </a:t>
            </a:r>
            <a:r>
              <a:rPr lang="bg-BG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– Ниска Рила (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BG0000636</a:t>
            </a:r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):</a:t>
            </a:r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hlinkClick r:id="rId4"/>
            </a:endParaRPr>
          </a:p>
          <a:p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4"/>
              </a:rPr>
              <a:t>https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4"/>
              </a:rPr>
              <a:t>://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4"/>
              </a:rPr>
              <a:t>natura2000.egov.bg/EsriBg.Natura.Public.Web.App/Home/ProtectedSite?code=BG0000636&amp;siteType=HabitatDirective</a:t>
            </a:r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r>
              <a:rPr lang="ru-RU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Ръководство</a:t>
            </a:r>
            <a:r>
              <a:rPr lang="ru-RU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за </a:t>
            </a:r>
            <a:r>
              <a:rPr lang="ru-RU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определяне</a:t>
            </a:r>
            <a:r>
              <a:rPr lang="ru-RU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на </a:t>
            </a:r>
            <a:r>
              <a:rPr lang="ru-RU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местообитанията</a:t>
            </a:r>
            <a:r>
              <a:rPr lang="ru-RU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от </a:t>
            </a:r>
            <a:r>
              <a:rPr lang="ru-RU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европейска</a:t>
            </a:r>
            <a:r>
              <a:rPr lang="ru-RU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значимост</a:t>
            </a:r>
            <a:r>
              <a:rPr lang="ru-RU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в </a:t>
            </a:r>
            <a:r>
              <a:rPr lang="ru-RU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България</a:t>
            </a:r>
            <a:r>
              <a:rPr lang="ru-RU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:</a:t>
            </a:r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hlinkClick r:id="rId5"/>
            </a:endParaRPr>
          </a:p>
          <a:p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5"/>
              </a:rPr>
              <a:t>https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5"/>
              </a:rPr>
              <a:t>://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5"/>
              </a:rPr>
              <a:t>www.moew.government.bg/static/media/ups/tiny/filebase/Nature/Natura%202000/Zakoni_naredbi_guidance/manual_habitats_natura2000_bg2009.pdf</a:t>
            </a:r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endParaRPr lang="bg-BG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Кадастрална карта:</a:t>
            </a:r>
          </a:p>
          <a:p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6"/>
              </a:rPr>
              <a:t>https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6"/>
              </a:rPr>
              <a:t>://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6"/>
              </a:rPr>
              <a:t>kais.cadastre.bg/bg/Map</a:t>
            </a:r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r>
              <a:rPr lang="ru-RU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Национална</a:t>
            </a:r>
            <a:r>
              <a:rPr lang="ru-RU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рамка за </a:t>
            </a:r>
            <a:r>
              <a:rPr lang="ru-RU" alt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приоритетни</a:t>
            </a:r>
            <a:r>
              <a:rPr lang="ru-RU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действия (НРПД) </a:t>
            </a:r>
            <a:r>
              <a:rPr lang="ru-RU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(2021-2027</a:t>
            </a:r>
            <a:r>
              <a:rPr lang="ru-RU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):</a:t>
            </a:r>
            <a:endParaRPr lang="ru-RU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7"/>
              </a:rPr>
              <a:t>https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7"/>
              </a:rPr>
              <a:t>://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7"/>
              </a:rPr>
              <a:t>www.eufunds.bg/bg/node/8241</a:t>
            </a:r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r>
              <a:rPr lang="bg-BG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Натура 2000 – Отворени данни</a:t>
            </a:r>
            <a:endParaRPr lang="bg-BG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8"/>
              </a:rPr>
              <a:t>https://natura2000.egov.bg/arcgis/apps/sites/?locale=en-gb#/</a:t>
            </a: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hlinkClick r:id="rId8"/>
              </a:rPr>
              <a:t>natura2000-open-data</a:t>
            </a:r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endParaRPr lang="bg-BG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endParaRPr lang="bg-BG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endParaRPr lang="en-US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5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941269" cy="724247"/>
          </a:xfrm>
        </p:spPr>
        <p:txBody>
          <a:bodyPr/>
          <a:lstStyle/>
          <a:p>
            <a:pPr algn="l"/>
            <a:r>
              <a:rPr lang="bg-BG" sz="2800" dirty="0" smtClean="0"/>
              <a:t>Направление управление на защитени зони в РИОСВ - Пазарджик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TextBox 34"/>
          <p:cNvSpPr txBox="1"/>
          <p:nvPr/>
        </p:nvSpPr>
        <p:spPr>
          <a:xfrm>
            <a:off x="7655370" y="5373523"/>
            <a:ext cx="372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anose="020B0604020202020204" pitchFamily="34" charset="0"/>
              </a:rPr>
              <a:t>Get a modern PowerPoint  Presentation that is beautifully designed.  Easy to change colors, photos and Text. You can simply impress your audience and add a unique zing and appeal to your Presentations. Easy to change colors, photos and Text.   </a:t>
            </a:r>
            <a:endParaRPr lang="ko-KR" alt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8" name="Rectangle 15"/>
          <p:cNvSpPr/>
          <p:nvPr/>
        </p:nvSpPr>
        <p:spPr>
          <a:xfrm rot="14270044">
            <a:off x="1047605" y="3133014"/>
            <a:ext cx="346109" cy="372731"/>
          </a:xfrm>
          <a:custGeom>
            <a:avLst/>
            <a:gdLst/>
            <a:ahLst/>
            <a:cxnLst/>
            <a:rect l="l" t="t" r="r" b="b"/>
            <a:pathLst>
              <a:path w="4088964" h="4259405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4" name="TextBox 48"/>
          <p:cNvSpPr txBox="1"/>
          <p:nvPr/>
        </p:nvSpPr>
        <p:spPr>
          <a:xfrm>
            <a:off x="97091" y="1523230"/>
            <a:ext cx="2171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Славка Йорданова</a:t>
            </a:r>
          </a:p>
          <a:p>
            <a:pPr algn="ctr"/>
            <a:r>
              <a:rPr lang="bg-BG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Главен </a:t>
            </a:r>
            <a:r>
              <a:rPr lang="bg-BG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експерт</a:t>
            </a:r>
          </a:p>
          <a:p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48"/>
          <p:cNvSpPr txBox="1"/>
          <p:nvPr/>
        </p:nvSpPr>
        <p:spPr>
          <a:xfrm>
            <a:off x="1995942" y="1542033"/>
            <a:ext cx="22361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Недялка </a:t>
            </a:r>
            <a:r>
              <a:rPr lang="bg-BG" altLang="ko-K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Джумайова</a:t>
            </a:r>
            <a:endParaRPr lang="bg-BG" altLang="ko-KR" sz="14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bg-BG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Главен </a:t>
            </a:r>
            <a:r>
              <a:rPr lang="bg-BG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експерт</a:t>
            </a:r>
          </a:p>
          <a:p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48"/>
          <p:cNvSpPr txBox="1"/>
          <p:nvPr/>
        </p:nvSpPr>
        <p:spPr>
          <a:xfrm>
            <a:off x="201414" y="3078209"/>
            <a:ext cx="1962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Валентин Спиров</a:t>
            </a:r>
          </a:p>
          <a:p>
            <a:pPr algn="ctr"/>
            <a:r>
              <a:rPr lang="bg-BG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Старши </a:t>
            </a:r>
            <a:r>
              <a:rPr lang="bg-BG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експерт</a:t>
            </a:r>
          </a:p>
          <a:p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48"/>
          <p:cNvSpPr txBox="1"/>
          <p:nvPr/>
        </p:nvSpPr>
        <p:spPr>
          <a:xfrm>
            <a:off x="2017535" y="3078209"/>
            <a:ext cx="21966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Николай Карагеоргиев</a:t>
            </a:r>
          </a:p>
          <a:p>
            <a:pPr algn="ctr"/>
            <a:r>
              <a:rPr lang="bg-BG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Младши </a:t>
            </a:r>
            <a:r>
              <a:rPr lang="bg-BG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експерт</a:t>
            </a:r>
          </a:p>
          <a:p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48"/>
          <p:cNvSpPr txBox="1"/>
          <p:nvPr/>
        </p:nvSpPr>
        <p:spPr>
          <a:xfrm>
            <a:off x="201414" y="2273127"/>
            <a:ext cx="196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Милица Кръстева</a:t>
            </a:r>
          </a:p>
          <a:p>
            <a:pPr algn="ctr"/>
            <a:r>
              <a:rPr lang="bg-BG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Главен експерт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48"/>
          <p:cNvSpPr txBox="1"/>
          <p:nvPr/>
        </p:nvSpPr>
        <p:spPr>
          <a:xfrm>
            <a:off x="2132616" y="2264064"/>
            <a:ext cx="1962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Цветанка Чочева</a:t>
            </a:r>
          </a:p>
          <a:p>
            <a:pPr algn="ctr"/>
            <a:r>
              <a:rPr lang="bg-BG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Старши експерт</a:t>
            </a:r>
            <a:endParaRPr lang="bg-BG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83" y="1331781"/>
            <a:ext cx="6726621" cy="5044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/>
              <a:t>„Натура 2000</a:t>
            </a:r>
            <a:r>
              <a:rPr lang="bg-BG" sz="2800" dirty="0" smtClean="0"/>
              <a:t>“ </a:t>
            </a:r>
            <a:r>
              <a:rPr lang="bg-BG" sz="2800" dirty="0"/>
              <a:t>– Съхранение на дивата природа на Европа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TextBox 34"/>
          <p:cNvSpPr txBox="1"/>
          <p:nvPr/>
        </p:nvSpPr>
        <p:spPr>
          <a:xfrm>
            <a:off x="7655370" y="5373523"/>
            <a:ext cx="372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anose="020B0604020202020204" pitchFamily="34" charset="0"/>
              </a:rPr>
              <a:t>Get a modern PowerPoint  Presentation that is beautifully designed.  Easy to change colors, photos and Text. You can simply impress your audience and add a unique zing and appeal to your Presentations. Easy to change colors, photos and Text.   </a:t>
            </a:r>
            <a:endParaRPr lang="ko-KR" alt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86" name="Group 46"/>
          <p:cNvGrpSpPr/>
          <p:nvPr/>
        </p:nvGrpSpPr>
        <p:grpSpPr>
          <a:xfrm>
            <a:off x="471611" y="1301023"/>
            <a:ext cx="5109899" cy="1292662"/>
            <a:chOff x="3017859" y="4283314"/>
            <a:chExt cx="1249476" cy="1292662"/>
          </a:xfrm>
        </p:grpSpPr>
        <p:sp>
          <p:nvSpPr>
            <p:cNvPr id="87" name="TextBox 47"/>
            <p:cNvSpPr txBox="1"/>
            <p:nvPr/>
          </p:nvSpPr>
          <p:spPr>
            <a:xfrm>
              <a:off x="3017859" y="4560313"/>
              <a:ext cx="12454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sz="1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„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Натура 2000</a:t>
              </a:r>
              <a:r>
                <a:rPr lang="bg-BG" sz="1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е европейска екологична мрежа за опазване на дивата природа. Нейното създаване започва през 1992 година. Основната цел на мрежата е да се опазват и управляват уязвими видове и местообитания в тяхната естествена област на разпространение в Европа.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8" name="TextBox 48"/>
            <p:cNvSpPr txBox="1"/>
            <p:nvPr/>
          </p:nvSpPr>
          <p:spPr>
            <a:xfrm>
              <a:off x="3017859" y="4283314"/>
              <a:ext cx="1249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Същност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9" name="Oval 30"/>
          <p:cNvSpPr/>
          <p:nvPr/>
        </p:nvSpPr>
        <p:spPr>
          <a:xfrm>
            <a:off x="476016" y="3757988"/>
            <a:ext cx="630965" cy="630965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>
              <a:cs typeface="Arial" panose="020B0604020202020204" pitchFamily="34" charset="0"/>
            </a:endParaRPr>
          </a:p>
        </p:txBody>
      </p:sp>
      <p:sp>
        <p:nvSpPr>
          <p:cNvPr id="90" name="Oval 31"/>
          <p:cNvSpPr/>
          <p:nvPr/>
        </p:nvSpPr>
        <p:spPr>
          <a:xfrm>
            <a:off x="474506" y="5417537"/>
            <a:ext cx="630965" cy="630965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>
              <a:cs typeface="Arial" panose="020B0604020202020204" pitchFamily="34" charset="0"/>
            </a:endParaRPr>
          </a:p>
        </p:txBody>
      </p:sp>
      <p:grpSp>
        <p:nvGrpSpPr>
          <p:cNvPr id="91" name="Group 32"/>
          <p:cNvGrpSpPr/>
          <p:nvPr/>
        </p:nvGrpSpPr>
        <p:grpSpPr>
          <a:xfrm>
            <a:off x="1173561" y="5285098"/>
            <a:ext cx="4327228" cy="1111283"/>
            <a:chOff x="3131840" y="2189476"/>
            <a:chExt cx="3096345" cy="1111283"/>
          </a:xfrm>
        </p:grpSpPr>
        <p:sp>
          <p:nvSpPr>
            <p:cNvPr id="92" name="TextBox 33"/>
            <p:cNvSpPr txBox="1"/>
            <p:nvPr/>
          </p:nvSpPr>
          <p:spPr>
            <a:xfrm>
              <a:off x="3131840" y="2189476"/>
              <a:ext cx="3096344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bg-BG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Обхват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" name="TextBox 34"/>
            <p:cNvSpPr txBox="1"/>
            <p:nvPr/>
          </p:nvSpPr>
          <p:spPr>
            <a:xfrm>
              <a:off x="3131841" y="2469762"/>
              <a:ext cx="30963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Около 27000 защитени зони в 27 страни членки на ЕС. Покрива около 18% от сухоземната и 9% от морската територия. Предмет на опазване са над 460 вида птици и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233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типа природни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местообитания.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35"/>
          <p:cNvGrpSpPr/>
          <p:nvPr/>
        </p:nvGrpSpPr>
        <p:grpSpPr>
          <a:xfrm>
            <a:off x="1175072" y="3548369"/>
            <a:ext cx="4406438" cy="1609608"/>
            <a:chOff x="3131840" y="2019160"/>
            <a:chExt cx="3096344" cy="3229087"/>
          </a:xfrm>
        </p:grpSpPr>
        <p:sp>
          <p:nvSpPr>
            <p:cNvPr id="95" name="TextBox 36"/>
            <p:cNvSpPr txBox="1"/>
            <p:nvPr/>
          </p:nvSpPr>
          <p:spPr>
            <a:xfrm>
              <a:off x="3131840" y="2019160"/>
              <a:ext cx="3096344" cy="6791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bg-BG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Нормативна база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6" name="TextBox 37"/>
            <p:cNvSpPr txBox="1"/>
            <p:nvPr/>
          </p:nvSpPr>
          <p:spPr>
            <a:xfrm>
              <a:off x="3131840" y="2469763"/>
              <a:ext cx="3096344" cy="277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Директива </a:t>
              </a: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92/43/ЕИО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опазване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на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природните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местообитания и на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дивата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флора и фауна (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наричана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накратко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Директива за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местообитанията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)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и </a:t>
              </a:r>
              <a:r>
                <a:rPr lang="ru-RU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Директива 2009/147/ЕС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за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опазване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на дивите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птици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наричана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накратко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Директива за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птиците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).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Двете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отразени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в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българското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законодателство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чрез Закона за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биологичното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разнообразие (ЗБР).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98" name="Oval 39"/>
          <p:cNvSpPr/>
          <p:nvPr/>
        </p:nvSpPr>
        <p:spPr>
          <a:xfrm>
            <a:off x="474506" y="2753224"/>
            <a:ext cx="630965" cy="630965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b="1">
              <a:cs typeface="Arial" panose="020B0604020202020204" pitchFamily="34" charset="0"/>
            </a:endParaRPr>
          </a:p>
        </p:txBody>
      </p:sp>
      <p:grpSp>
        <p:nvGrpSpPr>
          <p:cNvPr id="99" name="Group 40"/>
          <p:cNvGrpSpPr/>
          <p:nvPr/>
        </p:nvGrpSpPr>
        <p:grpSpPr>
          <a:xfrm>
            <a:off x="1173562" y="2620785"/>
            <a:ext cx="4390071" cy="702722"/>
            <a:chOff x="3131840" y="2189476"/>
            <a:chExt cx="3205858" cy="817081"/>
          </a:xfrm>
        </p:grpSpPr>
        <p:sp>
          <p:nvSpPr>
            <p:cNvPr id="100" name="TextBox 41"/>
            <p:cNvSpPr txBox="1"/>
            <p:nvPr/>
          </p:nvSpPr>
          <p:spPr>
            <a:xfrm>
              <a:off x="3131840" y="2189476"/>
              <a:ext cx="3205858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bg-BG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Основен принцип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1" name="TextBox 42"/>
            <p:cNvSpPr txBox="1"/>
            <p:nvPr/>
          </p:nvSpPr>
          <p:spPr>
            <a:xfrm>
              <a:off x="3131840" y="2469762"/>
              <a:ext cx="3096344" cy="53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Баланс между човешките дейности и опазването на природата.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6" name="Oval 21"/>
          <p:cNvSpPr/>
          <p:nvPr/>
        </p:nvSpPr>
        <p:spPr>
          <a:xfrm rot="20700000">
            <a:off x="608296" y="3902897"/>
            <a:ext cx="366403" cy="321126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7" name="Trapezoid 3"/>
          <p:cNvSpPr/>
          <p:nvPr/>
        </p:nvSpPr>
        <p:spPr>
          <a:xfrm>
            <a:off x="642767" y="5557585"/>
            <a:ext cx="316346" cy="322413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8" name="Rectangle 15"/>
          <p:cNvSpPr/>
          <p:nvPr/>
        </p:nvSpPr>
        <p:spPr>
          <a:xfrm rot="14270044">
            <a:off x="617987" y="2893419"/>
            <a:ext cx="344003" cy="358344"/>
          </a:xfrm>
          <a:custGeom>
            <a:avLst/>
            <a:gdLst/>
            <a:ahLst/>
            <a:cxnLst/>
            <a:rect l="l" t="t" r="r" b="b"/>
            <a:pathLst>
              <a:path w="4088964" h="4259405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06" y="1312805"/>
            <a:ext cx="6073890" cy="5095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/>
              <a:t>„Натура 2000“ в </a:t>
            </a:r>
            <a:r>
              <a:rPr lang="bg-BG" sz="2800" dirty="0" smtClean="0"/>
              <a:t>България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TextBox 34"/>
          <p:cNvSpPr txBox="1"/>
          <p:nvPr/>
        </p:nvSpPr>
        <p:spPr>
          <a:xfrm>
            <a:off x="7655370" y="5373523"/>
            <a:ext cx="372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anose="020B0604020202020204" pitchFamily="34" charset="0"/>
              </a:rPr>
              <a:t>Get a modern PowerPoint  Presentation that is beautifully designed.  Easy to change colors, photos and Text. You can simply impress your audience and add a unique zing and appeal to your Presentations. Easy to change colors, photos and Text.   </a:t>
            </a:r>
            <a:endParaRPr lang="ko-KR" alt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112" name="Group 46"/>
          <p:cNvGrpSpPr/>
          <p:nvPr/>
        </p:nvGrpSpPr>
        <p:grpSpPr>
          <a:xfrm>
            <a:off x="471611" y="1301023"/>
            <a:ext cx="5109899" cy="1107996"/>
            <a:chOff x="3017859" y="4283314"/>
            <a:chExt cx="1249476" cy="1107996"/>
          </a:xfrm>
        </p:grpSpPr>
        <p:sp>
          <p:nvSpPr>
            <p:cNvPr id="113" name="TextBox 47"/>
            <p:cNvSpPr txBox="1"/>
            <p:nvPr/>
          </p:nvSpPr>
          <p:spPr>
            <a:xfrm>
              <a:off x="3017859" y="4560313"/>
              <a:ext cx="12454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Процесът по създаване на екологичната мрежа </a:t>
              </a:r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 България започва през 2002 г. с приемането на Закона за биологичното разнообразие (ЗБР), който въвежда нормите на двете европейски директиви.</a:t>
              </a:r>
              <a:endParaRPr lang="bg-BG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4" name="TextBox 48"/>
            <p:cNvSpPr txBox="1"/>
            <p:nvPr/>
          </p:nvSpPr>
          <p:spPr>
            <a:xfrm>
              <a:off x="3017859" y="4283314"/>
              <a:ext cx="1249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Общи положения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0" name="Group 33"/>
          <p:cNvGrpSpPr/>
          <p:nvPr/>
        </p:nvGrpSpPr>
        <p:grpSpPr>
          <a:xfrm>
            <a:off x="1119247" y="2507599"/>
            <a:ext cx="4445913" cy="1420888"/>
            <a:chOff x="1113220" y="4149080"/>
            <a:chExt cx="1516195" cy="1420888"/>
          </a:xfrm>
        </p:grpSpPr>
        <p:sp>
          <p:nvSpPr>
            <p:cNvPr id="131" name="TextBox 34"/>
            <p:cNvSpPr txBox="1"/>
            <p:nvPr/>
          </p:nvSpPr>
          <p:spPr>
            <a:xfrm>
              <a:off x="1113220" y="4149080"/>
              <a:ext cx="1516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Директива </a:t>
              </a:r>
              <a:r>
                <a:rPr lang="bg-BG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 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местообитанията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2" name="TextBox 35"/>
            <p:cNvSpPr txBox="1"/>
            <p:nvPr/>
          </p:nvSpPr>
          <p:spPr>
            <a:xfrm>
              <a:off x="1113220" y="4369639"/>
              <a:ext cx="15161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България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утвърдени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233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защитени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зони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от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по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Директивата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 обща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площ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3 615 603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ха. В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България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предмет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опазване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88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типа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природни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местообитания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от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Приложение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1 и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124 вида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животни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и растения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от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Приложение 2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Директивата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 ЗБР те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описани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също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в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Приложение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1 и Приложение 2.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3" name="Group 36"/>
          <p:cNvGrpSpPr/>
          <p:nvPr/>
        </p:nvGrpSpPr>
        <p:grpSpPr>
          <a:xfrm>
            <a:off x="471611" y="2565311"/>
            <a:ext cx="566802" cy="566802"/>
            <a:chOff x="465585" y="4206791"/>
            <a:chExt cx="566802" cy="566802"/>
          </a:xfrm>
        </p:grpSpPr>
        <p:sp>
          <p:nvSpPr>
            <p:cNvPr id="134" name="Oval 37"/>
            <p:cNvSpPr/>
            <p:nvPr/>
          </p:nvSpPr>
          <p:spPr>
            <a:xfrm>
              <a:off x="465585" y="4206791"/>
              <a:ext cx="566802" cy="5668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5" name="TextBox 38"/>
            <p:cNvSpPr txBox="1"/>
            <p:nvPr/>
          </p:nvSpPr>
          <p:spPr>
            <a:xfrm>
              <a:off x="465585" y="4340806"/>
              <a:ext cx="56680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2000" b="1" smtClean="0">
                  <a:solidFill>
                    <a:schemeClr val="bg1"/>
                  </a:solidFill>
                  <a:cs typeface="Arial" panose="020B0604020202020204" pitchFamily="34" charset="0"/>
                </a:rPr>
                <a:t>0</a:t>
              </a:r>
              <a:r>
                <a:rPr lang="bg-BG" altLang="ko-KR" sz="2000" b="1" smtClean="0">
                  <a:solidFill>
                    <a:schemeClr val="bg1"/>
                  </a:solidFill>
                  <a:cs typeface="Arial" panose="020B0604020202020204" pitchFamily="34" charset="0"/>
                </a:rPr>
                <a:t>1</a:t>
              </a:r>
              <a:endParaRPr lang="ko-KR" altLang="en-US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33"/>
          <p:cNvGrpSpPr/>
          <p:nvPr/>
        </p:nvGrpSpPr>
        <p:grpSpPr>
          <a:xfrm>
            <a:off x="1135597" y="3916269"/>
            <a:ext cx="4445913" cy="1236222"/>
            <a:chOff x="1113220" y="4149080"/>
            <a:chExt cx="1516195" cy="1236222"/>
          </a:xfrm>
        </p:grpSpPr>
        <p:sp>
          <p:nvSpPr>
            <p:cNvPr id="137" name="TextBox 34"/>
            <p:cNvSpPr txBox="1"/>
            <p:nvPr/>
          </p:nvSpPr>
          <p:spPr>
            <a:xfrm>
              <a:off x="1113220" y="4149080"/>
              <a:ext cx="1516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Директива за птиците</a:t>
              </a:r>
              <a:endParaRPr lang="bg-BG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" name="TextBox 35"/>
            <p:cNvSpPr txBox="1"/>
            <p:nvPr/>
          </p:nvSpPr>
          <p:spPr>
            <a:xfrm>
              <a:off x="1113220" y="4369639"/>
              <a:ext cx="15161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България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определени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120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защитени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зони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от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по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Директивата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 обща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площ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2 616 550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ха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 </a:t>
              </a:r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редмет на опазване са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119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вида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птици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от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Приложение 1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Директивата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както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и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редовно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срещащи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се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мигриращи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видове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 Те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включени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в Приложение 2 на ЗБР.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9" name="Group 36"/>
          <p:cNvGrpSpPr/>
          <p:nvPr/>
        </p:nvGrpSpPr>
        <p:grpSpPr>
          <a:xfrm>
            <a:off x="487961" y="3973981"/>
            <a:ext cx="566802" cy="566802"/>
            <a:chOff x="465585" y="4206791"/>
            <a:chExt cx="566802" cy="566802"/>
          </a:xfrm>
        </p:grpSpPr>
        <p:sp>
          <p:nvSpPr>
            <p:cNvPr id="140" name="Oval 37"/>
            <p:cNvSpPr/>
            <p:nvPr/>
          </p:nvSpPr>
          <p:spPr>
            <a:xfrm>
              <a:off x="465585" y="4206791"/>
              <a:ext cx="566802" cy="5668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1" name="TextBox 38"/>
            <p:cNvSpPr txBox="1"/>
            <p:nvPr/>
          </p:nvSpPr>
          <p:spPr>
            <a:xfrm>
              <a:off x="465585" y="4340806"/>
              <a:ext cx="56680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0</a:t>
              </a:r>
              <a:r>
                <a:rPr lang="bg-BG" altLang="ko-KR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2</a:t>
              </a:r>
              <a:endParaRPr lang="ko-KR" altLang="en-US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42" name="Group 33"/>
          <p:cNvGrpSpPr/>
          <p:nvPr/>
        </p:nvGrpSpPr>
        <p:grpSpPr>
          <a:xfrm>
            <a:off x="1135597" y="5073965"/>
            <a:ext cx="4445913" cy="1420888"/>
            <a:chOff x="1113220" y="4149080"/>
            <a:chExt cx="1516195" cy="1420888"/>
          </a:xfrm>
        </p:grpSpPr>
        <p:sp>
          <p:nvSpPr>
            <p:cNvPr id="143" name="TextBox 34"/>
            <p:cNvSpPr txBox="1"/>
            <p:nvPr/>
          </p:nvSpPr>
          <p:spPr>
            <a:xfrm>
              <a:off x="1113220" y="4149080"/>
              <a:ext cx="1516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Или…</a:t>
              </a:r>
              <a:endParaRPr lang="bg-BG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4" name="TextBox 35"/>
            <p:cNvSpPr txBox="1"/>
            <p:nvPr/>
          </p:nvSpPr>
          <p:spPr>
            <a:xfrm>
              <a:off x="1113220" y="4369639"/>
              <a:ext cx="15161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Към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настоящия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момент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мрежата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по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2000“ в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България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обхваща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общо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340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защитени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зони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/13 от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защитените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зони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имат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обща граница по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двете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/, с обща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площ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4 155 839 ха,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отчитайки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териториалното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припокриване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на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зоните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по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двете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директиви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което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покрива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около 34,9 % от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територията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България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45" name="Group 36"/>
          <p:cNvGrpSpPr/>
          <p:nvPr/>
        </p:nvGrpSpPr>
        <p:grpSpPr>
          <a:xfrm>
            <a:off x="487961" y="5131677"/>
            <a:ext cx="566802" cy="566802"/>
            <a:chOff x="465585" y="4206791"/>
            <a:chExt cx="566802" cy="566802"/>
          </a:xfrm>
        </p:grpSpPr>
        <p:sp>
          <p:nvSpPr>
            <p:cNvPr id="146" name="Oval 37"/>
            <p:cNvSpPr/>
            <p:nvPr/>
          </p:nvSpPr>
          <p:spPr>
            <a:xfrm>
              <a:off x="465585" y="4206791"/>
              <a:ext cx="566802" cy="5668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7" name="TextBox 38"/>
            <p:cNvSpPr txBox="1"/>
            <p:nvPr/>
          </p:nvSpPr>
          <p:spPr>
            <a:xfrm>
              <a:off x="465585" y="4340806"/>
              <a:ext cx="56680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0</a:t>
              </a:r>
              <a:r>
                <a:rPr lang="bg-BG" altLang="ko-KR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3</a:t>
              </a:r>
              <a:endParaRPr lang="ko-KR" altLang="en-US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48" name="Картина 1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14" y="4019401"/>
            <a:ext cx="4810852" cy="2475452"/>
          </a:xfrm>
          <a:prstGeom prst="rect">
            <a:avLst/>
          </a:prstGeom>
        </p:spPr>
      </p:pic>
      <p:pic>
        <p:nvPicPr>
          <p:cNvPr id="149" name="Картина 1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14" y="1365595"/>
            <a:ext cx="4810853" cy="2562892"/>
          </a:xfrm>
          <a:prstGeom prst="rect">
            <a:avLst/>
          </a:prstGeom>
        </p:spPr>
      </p:pic>
      <p:sp>
        <p:nvSpPr>
          <p:cNvPr id="30" name="TextBox 35"/>
          <p:cNvSpPr txBox="1"/>
          <p:nvPr/>
        </p:nvSpPr>
        <p:spPr>
          <a:xfrm>
            <a:off x="10636466" y="5058740"/>
            <a:ext cx="126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Защитени зони за птици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5"/>
          <p:cNvSpPr txBox="1"/>
          <p:nvPr/>
        </p:nvSpPr>
        <p:spPr>
          <a:xfrm>
            <a:off x="10636466" y="2361282"/>
            <a:ext cx="147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Защитени зони за местообитания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Митове свързани с </a:t>
            </a:r>
            <a:r>
              <a:rPr lang="bg-BG" sz="2800" dirty="0"/>
              <a:t>„Натура 2000“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TextBox 34"/>
          <p:cNvSpPr txBox="1"/>
          <p:nvPr/>
        </p:nvSpPr>
        <p:spPr>
          <a:xfrm>
            <a:off x="7655370" y="5373523"/>
            <a:ext cx="372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anose="020B0604020202020204" pitchFamily="34" charset="0"/>
              </a:rPr>
              <a:t>Get a modern PowerPoint  Presentation that is beautifully designed.  Easy to change colors, photos and Text. You can simply impress your audience and add a unique zing and appeal to your Presentations. Easy to change colors, photos and Text.   </a:t>
            </a:r>
            <a:endParaRPr lang="ko-KR" alt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3" name="TextBox 47"/>
          <p:cNvSpPr txBox="1"/>
          <p:nvPr/>
        </p:nvSpPr>
        <p:spPr>
          <a:xfrm>
            <a:off x="471612" y="1262716"/>
            <a:ext cx="509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 много европейски </a:t>
            </a:r>
            <a:r>
              <a:rPr lang="ru-RU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държави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изграждането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на </a:t>
            </a:r>
            <a:r>
              <a:rPr lang="ru-RU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мрежата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предизвиква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редица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отрицателни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отзиви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от страна на </a:t>
            </a:r>
            <a:r>
              <a:rPr lang="ru-RU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общини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и представители на </a:t>
            </a:r>
            <a:r>
              <a:rPr lang="ru-RU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различни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ko-K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видове</a:t>
            </a:r>
            <a:r>
              <a:rPr lang="ru-RU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бизнес.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30" name="Group 33"/>
          <p:cNvGrpSpPr/>
          <p:nvPr/>
        </p:nvGrpSpPr>
        <p:grpSpPr>
          <a:xfrm>
            <a:off x="1119247" y="2055669"/>
            <a:ext cx="4445913" cy="1119136"/>
            <a:chOff x="1113220" y="4149080"/>
            <a:chExt cx="1516195" cy="1119136"/>
          </a:xfrm>
        </p:grpSpPr>
        <p:sp>
          <p:nvSpPr>
            <p:cNvPr id="131" name="TextBox 34"/>
            <p:cNvSpPr txBox="1"/>
            <p:nvPr/>
          </p:nvSpPr>
          <p:spPr>
            <a:xfrm>
              <a:off x="1113220" y="4149080"/>
              <a:ext cx="15161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 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не е система от природни резервати, в които се изключва всякаква човешка дейност.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2" name="TextBox 35"/>
            <p:cNvSpPr txBox="1"/>
            <p:nvPr/>
          </p:nvSpPr>
          <p:spPr>
            <a:xfrm>
              <a:off x="1113220" y="4621885"/>
              <a:ext cx="151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 много случаи видовете и природните местообитания са добре запазени именно благодарение на дейността на хората.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3" name="Group 36"/>
          <p:cNvGrpSpPr/>
          <p:nvPr/>
        </p:nvGrpSpPr>
        <p:grpSpPr>
          <a:xfrm>
            <a:off x="471611" y="2113381"/>
            <a:ext cx="566802" cy="566802"/>
            <a:chOff x="465585" y="4206791"/>
            <a:chExt cx="566802" cy="566802"/>
          </a:xfrm>
        </p:grpSpPr>
        <p:sp>
          <p:nvSpPr>
            <p:cNvPr id="134" name="Oval 37"/>
            <p:cNvSpPr/>
            <p:nvPr/>
          </p:nvSpPr>
          <p:spPr>
            <a:xfrm>
              <a:off x="465585" y="4206791"/>
              <a:ext cx="566802" cy="5668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5" name="TextBox 38"/>
            <p:cNvSpPr txBox="1"/>
            <p:nvPr/>
          </p:nvSpPr>
          <p:spPr>
            <a:xfrm>
              <a:off x="465585" y="4340806"/>
              <a:ext cx="56680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2000" b="1" smtClean="0">
                  <a:solidFill>
                    <a:schemeClr val="bg1"/>
                  </a:solidFill>
                  <a:cs typeface="Arial" panose="020B0604020202020204" pitchFamily="34" charset="0"/>
                </a:rPr>
                <a:t>0</a:t>
              </a:r>
              <a:r>
                <a:rPr lang="bg-BG" altLang="ko-KR" sz="2000" b="1" smtClean="0">
                  <a:solidFill>
                    <a:schemeClr val="bg1"/>
                  </a:solidFill>
                  <a:cs typeface="Arial" panose="020B0604020202020204" pitchFamily="34" charset="0"/>
                </a:rPr>
                <a:t>1</a:t>
              </a:r>
              <a:endParaRPr lang="ko-KR" altLang="en-US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33"/>
          <p:cNvGrpSpPr/>
          <p:nvPr/>
        </p:nvGrpSpPr>
        <p:grpSpPr>
          <a:xfrm>
            <a:off x="1135597" y="3191071"/>
            <a:ext cx="4445913" cy="1974885"/>
            <a:chOff x="1113220" y="4149080"/>
            <a:chExt cx="1516195" cy="1974885"/>
          </a:xfrm>
        </p:grpSpPr>
        <p:sp>
          <p:nvSpPr>
            <p:cNvPr id="137" name="TextBox 34"/>
            <p:cNvSpPr txBox="1"/>
            <p:nvPr/>
          </p:nvSpPr>
          <p:spPr>
            <a:xfrm>
              <a:off x="1113220" y="4149080"/>
              <a:ext cx="1516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 </a:t>
              </a:r>
              <a:r>
                <a:rPr lang="bg-BG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 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няма общи забрани.</a:t>
              </a:r>
              <a:endParaRPr lang="bg-BG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" name="TextBox 35"/>
            <p:cNvSpPr txBox="1"/>
            <p:nvPr/>
          </p:nvSpPr>
          <p:spPr>
            <a:xfrm>
              <a:off x="1113220" y="4369639"/>
              <a:ext cx="15161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Извършва се оценка на всички дейности от гледна точка на тяхната съвместимост с предмета и целите на опазването на конкретен вид или местообитание. Ако се въведат в една зона забрани за определени дейности в земеделски земи или горите, са предвидени компенсаторни плащания за съответния производител. Не се предвиждат допълнителни забрани или ограничения, свързани с лова и риболова в местата от </a:t>
              </a:r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“,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извън тези, които произтичат от ЗЛОД, ЗРА, както и от ЗБР.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9" name="Group 36"/>
          <p:cNvGrpSpPr/>
          <p:nvPr/>
        </p:nvGrpSpPr>
        <p:grpSpPr>
          <a:xfrm>
            <a:off x="487961" y="3248783"/>
            <a:ext cx="566802" cy="566802"/>
            <a:chOff x="465585" y="4206791"/>
            <a:chExt cx="566802" cy="566802"/>
          </a:xfrm>
        </p:grpSpPr>
        <p:sp>
          <p:nvSpPr>
            <p:cNvPr id="140" name="Oval 37"/>
            <p:cNvSpPr/>
            <p:nvPr/>
          </p:nvSpPr>
          <p:spPr>
            <a:xfrm>
              <a:off x="465585" y="4206791"/>
              <a:ext cx="566802" cy="5668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1" name="TextBox 38"/>
            <p:cNvSpPr txBox="1"/>
            <p:nvPr/>
          </p:nvSpPr>
          <p:spPr>
            <a:xfrm>
              <a:off x="465585" y="4340806"/>
              <a:ext cx="56680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0</a:t>
              </a:r>
              <a:r>
                <a:rPr lang="bg-BG" altLang="ko-KR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2</a:t>
              </a:r>
              <a:endParaRPr lang="ko-KR" altLang="en-US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42" name="Group 33"/>
          <p:cNvGrpSpPr/>
          <p:nvPr/>
        </p:nvGrpSpPr>
        <p:grpSpPr>
          <a:xfrm>
            <a:off x="1054763" y="5166564"/>
            <a:ext cx="4526747" cy="1518430"/>
            <a:chOff x="1113220" y="4149080"/>
            <a:chExt cx="1516195" cy="832713"/>
          </a:xfrm>
        </p:grpSpPr>
        <p:sp>
          <p:nvSpPr>
            <p:cNvPr id="143" name="TextBox 34"/>
            <p:cNvSpPr txBox="1"/>
            <p:nvPr/>
          </p:nvSpPr>
          <p:spPr>
            <a:xfrm>
              <a:off x="1113220" y="4149080"/>
              <a:ext cx="1516195" cy="253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Включването в </a:t>
              </a:r>
              <a:r>
                <a:rPr lang="bg-BG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2000“ 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не 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означава промяна на собствеността върху земята.</a:t>
              </a:r>
              <a:endParaRPr lang="bg-BG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4" name="TextBox 35"/>
            <p:cNvSpPr txBox="1"/>
            <p:nvPr/>
          </p:nvSpPr>
          <p:spPr>
            <a:xfrm>
              <a:off x="1113220" y="4369640"/>
              <a:ext cx="1516195" cy="61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Обявяването на защитени зони не променя собствеността върху земите, горите и водните площи, попадащи в тях.</a:t>
              </a:r>
            </a:p>
            <a:p>
              <a:pPr algn="just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45" name="Group 36"/>
          <p:cNvGrpSpPr/>
          <p:nvPr/>
        </p:nvGrpSpPr>
        <p:grpSpPr>
          <a:xfrm>
            <a:off x="487961" y="5278829"/>
            <a:ext cx="566802" cy="566802"/>
            <a:chOff x="465585" y="4206791"/>
            <a:chExt cx="566802" cy="566802"/>
          </a:xfrm>
        </p:grpSpPr>
        <p:sp>
          <p:nvSpPr>
            <p:cNvPr id="146" name="Oval 37"/>
            <p:cNvSpPr/>
            <p:nvPr/>
          </p:nvSpPr>
          <p:spPr>
            <a:xfrm>
              <a:off x="465585" y="4206791"/>
              <a:ext cx="566802" cy="5668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7" name="TextBox 38"/>
            <p:cNvSpPr txBox="1"/>
            <p:nvPr/>
          </p:nvSpPr>
          <p:spPr>
            <a:xfrm>
              <a:off x="465585" y="4340806"/>
              <a:ext cx="56680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0</a:t>
              </a:r>
              <a:r>
                <a:rPr lang="bg-BG" altLang="ko-KR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3</a:t>
              </a:r>
              <a:endParaRPr lang="ko-KR" altLang="en-US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36"/>
          <p:cNvGrpSpPr/>
          <p:nvPr/>
        </p:nvGrpSpPr>
        <p:grpSpPr>
          <a:xfrm>
            <a:off x="5811964" y="1389341"/>
            <a:ext cx="566802" cy="566802"/>
            <a:chOff x="465585" y="4206791"/>
            <a:chExt cx="566802" cy="566802"/>
          </a:xfrm>
        </p:grpSpPr>
        <p:sp>
          <p:nvSpPr>
            <p:cNvPr id="31" name="Oval 37"/>
            <p:cNvSpPr/>
            <p:nvPr/>
          </p:nvSpPr>
          <p:spPr>
            <a:xfrm>
              <a:off x="465585" y="4206791"/>
              <a:ext cx="566802" cy="5668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TextBox 38"/>
            <p:cNvSpPr txBox="1"/>
            <p:nvPr/>
          </p:nvSpPr>
          <p:spPr>
            <a:xfrm>
              <a:off x="465585" y="4340806"/>
              <a:ext cx="56680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0</a:t>
              </a:r>
              <a:r>
                <a:rPr lang="bg-BG" altLang="ko-KR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4</a:t>
              </a:r>
              <a:endParaRPr lang="ko-KR" altLang="en-US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378766" y="1373700"/>
            <a:ext cx="4526747" cy="1079037"/>
            <a:chOff x="1113220" y="4149080"/>
            <a:chExt cx="1516195" cy="550010"/>
          </a:xfrm>
        </p:grpSpPr>
        <p:sp>
          <p:nvSpPr>
            <p:cNvPr id="34" name="TextBox 34"/>
            <p:cNvSpPr txBox="1"/>
            <p:nvPr/>
          </p:nvSpPr>
          <p:spPr>
            <a:xfrm>
              <a:off x="1113220" y="4149080"/>
              <a:ext cx="1516195" cy="235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 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не е мрежа от обекти, за които Брюксел диктува какво може и какво не може да се прави.</a:t>
              </a:r>
              <a:endParaRPr lang="bg-BG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13220" y="4369640"/>
              <a:ext cx="1516195" cy="329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Държавите–членки сами решават как най-добре да опазват обектите, определени като важни за Общността.</a:t>
              </a:r>
            </a:p>
            <a:p>
              <a:pPr algn="just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11964" y="2510533"/>
            <a:ext cx="566802" cy="566802"/>
            <a:chOff x="465585" y="4206791"/>
            <a:chExt cx="566802" cy="566802"/>
          </a:xfrm>
        </p:grpSpPr>
        <p:sp>
          <p:nvSpPr>
            <p:cNvPr id="38" name="Oval 37"/>
            <p:cNvSpPr/>
            <p:nvPr/>
          </p:nvSpPr>
          <p:spPr>
            <a:xfrm>
              <a:off x="465585" y="4206791"/>
              <a:ext cx="566802" cy="56680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5585" y="4340806"/>
              <a:ext cx="56680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0</a:t>
              </a:r>
              <a:r>
                <a:rPr lang="bg-BG" altLang="ko-KR" sz="2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5</a:t>
              </a:r>
              <a:endParaRPr lang="ko-KR" altLang="en-US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3"/>
          <p:cNvGrpSpPr/>
          <p:nvPr/>
        </p:nvGrpSpPr>
        <p:grpSpPr>
          <a:xfrm>
            <a:off x="6378766" y="2494891"/>
            <a:ext cx="4526747" cy="1233092"/>
            <a:chOff x="1113220" y="4149080"/>
            <a:chExt cx="1516195" cy="463511"/>
          </a:xfrm>
        </p:grpSpPr>
        <p:sp>
          <p:nvSpPr>
            <p:cNvPr id="41" name="TextBox 34"/>
            <p:cNvSpPr txBox="1"/>
            <p:nvPr/>
          </p:nvSpPr>
          <p:spPr>
            <a:xfrm>
              <a:off x="1113220" y="4149080"/>
              <a:ext cx="1516195" cy="24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Включването в </a:t>
              </a:r>
              <a:r>
                <a:rPr lang="bg-BG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„Натура 2000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 </a:t>
              </a:r>
              <a:r>
                <a:rPr lang="bg-BG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не препятства осъществяването на нови дейности или благоустройства на териториите.</a:t>
              </a:r>
              <a:endParaRPr lang="bg-BG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TextBox 35"/>
            <p:cNvSpPr txBox="1"/>
            <p:nvPr/>
          </p:nvSpPr>
          <p:spPr>
            <a:xfrm>
              <a:off x="1113220" y="4369640"/>
              <a:ext cx="1516195" cy="24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На всички проекти се извършва оценка за съвместимост с предмета и целите на опазване в дадената зона.</a:t>
              </a:r>
            </a:p>
            <a:p>
              <a:pPr algn="just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360_F_582808573_dcEOHlL5xWRcbgMHcM7Edsq4oN8hKh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40" y="3644900"/>
            <a:ext cx="4146550" cy="2763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Ползите от </a:t>
            </a:r>
            <a:r>
              <a:rPr lang="bg-BG" sz="2800" dirty="0"/>
              <a:t>„Натура 2000“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1" name="사각형: 둥근 모서리 49"/>
          <p:cNvSpPr/>
          <p:nvPr/>
        </p:nvSpPr>
        <p:spPr>
          <a:xfrm>
            <a:off x="141213" y="1511056"/>
            <a:ext cx="5888548" cy="2386776"/>
          </a:xfrm>
          <a:prstGeom prst="roundRect">
            <a:avLst>
              <a:gd name="adj" fmla="val 1227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2" name="사각형: 둥근 모서리 48"/>
          <p:cNvSpPr/>
          <p:nvPr/>
        </p:nvSpPr>
        <p:spPr>
          <a:xfrm>
            <a:off x="6198349" y="1511056"/>
            <a:ext cx="5888548" cy="2386776"/>
          </a:xfrm>
          <a:prstGeom prst="roundRect">
            <a:avLst>
              <a:gd name="adj" fmla="val 1227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3" name="사각형: 둥근 모서리 47"/>
          <p:cNvSpPr/>
          <p:nvPr/>
        </p:nvSpPr>
        <p:spPr>
          <a:xfrm>
            <a:off x="3254075" y="4057431"/>
            <a:ext cx="5888548" cy="2386776"/>
          </a:xfrm>
          <a:prstGeom prst="roundRect">
            <a:avLst>
              <a:gd name="adj" fmla="val 1227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62" name="Group 10"/>
          <p:cNvGrpSpPr/>
          <p:nvPr/>
        </p:nvGrpSpPr>
        <p:grpSpPr>
          <a:xfrm>
            <a:off x="325821" y="1916161"/>
            <a:ext cx="5680841" cy="986287"/>
            <a:chOff x="270023" y="1638319"/>
            <a:chExt cx="2605242" cy="792474"/>
          </a:xfrm>
        </p:grpSpPr>
        <p:sp>
          <p:nvSpPr>
            <p:cNvPr id="63" name="TextBox 11"/>
            <p:cNvSpPr txBox="1"/>
            <p:nvPr/>
          </p:nvSpPr>
          <p:spPr>
            <a:xfrm>
              <a:off x="270024" y="1911471"/>
              <a:ext cx="2605241" cy="51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На първо място чрез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екологичната </a:t>
              </a:r>
              <a:r>
                <a:rPr lang="bg-BG" altLang="ko-KR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мрежа „Натура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2000“ се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опазва нашата природа. Съхранената природа означава съхранени почви, води, въздух, природни ресурси, т.е. нашият живот.</a:t>
              </a:r>
              <a:endParaRPr lang="ko-KR" altLang="en-US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" name="TextBox 12"/>
            <p:cNvSpPr txBox="1"/>
            <p:nvPr/>
          </p:nvSpPr>
          <p:spPr>
            <a:xfrm>
              <a:off x="270023" y="1638319"/>
              <a:ext cx="2605241" cy="27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Опазваме нашата жизнена среда</a:t>
              </a:r>
              <a:endParaRPr lang="ko-KR" altLang="en-US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10"/>
          <p:cNvGrpSpPr/>
          <p:nvPr/>
        </p:nvGrpSpPr>
        <p:grpSpPr>
          <a:xfrm>
            <a:off x="6306186" y="1919702"/>
            <a:ext cx="5680841" cy="1909616"/>
            <a:chOff x="270023" y="1638319"/>
            <a:chExt cx="2605242" cy="1534363"/>
          </a:xfrm>
        </p:grpSpPr>
        <p:sp>
          <p:nvSpPr>
            <p:cNvPr id="72" name="TextBox 11"/>
            <p:cNvSpPr txBox="1"/>
            <p:nvPr/>
          </p:nvSpPr>
          <p:spPr>
            <a:xfrm>
              <a:off x="270024" y="1911471"/>
              <a:ext cx="2605241" cy="126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Съхранената природа е и капитал за развитие на успешен бизнес, екотуризъм, </a:t>
              </a:r>
              <a:r>
                <a:rPr lang="bg-BG" altLang="ko-KR" sz="12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биоземеделие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, устойчиво горско стопанство. За местните хора и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общините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„Натура 2000“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е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възможност за печеливш поминък, за земеделските стопани – възможност за получаване на средства от европейски фондове под формата на компенсации. Приходите от всичко това остават в местните хора и заедно с предвиденото финансиране на стопанска дейност, която щади природата, допринасят за развитието на изостанали райони.</a:t>
              </a:r>
              <a:endParaRPr lang="ko-KR" altLang="en-US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3" name="TextBox 12"/>
            <p:cNvSpPr txBox="1"/>
            <p:nvPr/>
          </p:nvSpPr>
          <p:spPr>
            <a:xfrm>
              <a:off x="270023" y="1638319"/>
              <a:ext cx="2605241" cy="22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Възможности за развитие на регионите</a:t>
              </a:r>
              <a:endParaRPr lang="ko-KR" altLang="en-US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10"/>
          <p:cNvGrpSpPr/>
          <p:nvPr/>
        </p:nvGrpSpPr>
        <p:grpSpPr>
          <a:xfrm>
            <a:off x="3358044" y="4436923"/>
            <a:ext cx="5784578" cy="2052242"/>
            <a:chOff x="270023" y="1638319"/>
            <a:chExt cx="2652816" cy="1648962"/>
          </a:xfrm>
        </p:grpSpPr>
        <p:sp>
          <p:nvSpPr>
            <p:cNvPr id="75" name="TextBox 11"/>
            <p:cNvSpPr txBox="1"/>
            <p:nvPr/>
          </p:nvSpPr>
          <p:spPr>
            <a:xfrm>
              <a:off x="270024" y="1877692"/>
              <a:ext cx="2605241" cy="1409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Много обекти, включени в </a:t>
              </a:r>
              <a:r>
                <a:rPr lang="bg-BG" altLang="ko-KR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„Натура 2000“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предлагат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по-специализирани форми на туризъм – наблюдение на птици, животни и растения, планински пешеходни и конни походи, планинско колоездене, каране на кану, рафтинг, селски туризъм.</a:t>
              </a:r>
            </a:p>
            <a:p>
              <a:pPr algn="just"/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Все повече нараства интересът към </a:t>
              </a:r>
              <a:r>
                <a:rPr lang="bg-BG" altLang="ko-KR" sz="12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биохраните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. Зоните от </a:t>
              </a:r>
              <a:r>
                <a:rPr lang="bg-BG" altLang="ko-KR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„Натура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2000“ са </a:t>
              </a:r>
              <a:r>
                <a:rPr lang="bg-BG" altLang="ko-KR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особено подходящи за тяхното производство. Съществуват европейски програми за получаване на безвъзмездно финансиране – Програма за развитие на селските райони, Програма за морско дело и рибарство и Оперативна програма околна среда.</a:t>
              </a:r>
              <a:endParaRPr lang="ko-KR" altLang="en-US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6" name="TextBox 12"/>
            <p:cNvSpPr txBox="1"/>
            <p:nvPr/>
          </p:nvSpPr>
          <p:spPr>
            <a:xfrm>
              <a:off x="270023" y="1638319"/>
              <a:ext cx="2652816" cy="22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Отдих и туризъм сред природата, производство на екологични продукти</a:t>
              </a:r>
              <a:endParaRPr lang="ko-KR" altLang="en-US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t="4730" r="16575" b="18466"/>
          <a:stretch>
            <a:fillRect/>
          </a:stretch>
        </p:blipFill>
        <p:spPr>
          <a:xfrm>
            <a:off x="9837682" y="4039867"/>
            <a:ext cx="1509429" cy="1156577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235" y="5258476"/>
            <a:ext cx="1378662" cy="109581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9" r="12186" b="5348"/>
          <a:stretch>
            <a:fillRect/>
          </a:stretch>
        </p:blipFill>
        <p:spPr>
          <a:xfrm>
            <a:off x="9215073" y="5269302"/>
            <a:ext cx="1389424" cy="1168452"/>
          </a:xfrm>
          <a:prstGeom prst="rect">
            <a:avLst/>
          </a:prstGeom>
        </p:spPr>
      </p:pic>
      <p:pic>
        <p:nvPicPr>
          <p:cNvPr id="24" name="Картина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01" y="3985418"/>
            <a:ext cx="1142623" cy="1242602"/>
          </a:xfrm>
          <a:prstGeom prst="rect">
            <a:avLst/>
          </a:prstGeom>
        </p:spPr>
      </p:pic>
      <p:pic>
        <p:nvPicPr>
          <p:cNvPr id="25" name="Картина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7" y="5221046"/>
            <a:ext cx="1051398" cy="1264963"/>
          </a:xfrm>
          <a:prstGeom prst="rect">
            <a:avLst/>
          </a:prstGeom>
        </p:spPr>
      </p:pic>
      <p:pic>
        <p:nvPicPr>
          <p:cNvPr id="26" name="Картина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34" y="5216029"/>
            <a:ext cx="1141813" cy="1234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Национална рамка за приоритетни действия (2021-2027)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Rounded Rectangle 10"/>
          <p:cNvSpPr/>
          <p:nvPr/>
        </p:nvSpPr>
        <p:spPr>
          <a:xfrm>
            <a:off x="900455" y="4253344"/>
            <a:ext cx="2074135" cy="2272130"/>
          </a:xfrm>
          <a:prstGeom prst="roundRect">
            <a:avLst>
              <a:gd name="adj" fmla="val 7753"/>
            </a:avLst>
          </a:prstGeom>
          <a:solidFill>
            <a:schemeClr val="accent1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ounded Rectangle 105"/>
          <p:cNvSpPr/>
          <p:nvPr/>
        </p:nvSpPr>
        <p:spPr>
          <a:xfrm>
            <a:off x="3685986" y="4253344"/>
            <a:ext cx="2074135" cy="2272130"/>
          </a:xfrm>
          <a:prstGeom prst="roundRect">
            <a:avLst>
              <a:gd name="adj" fmla="val 7753"/>
            </a:avLst>
          </a:prstGeom>
          <a:solidFill>
            <a:schemeClr val="accent2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Rounded Rectangle 142"/>
          <p:cNvSpPr/>
          <p:nvPr/>
        </p:nvSpPr>
        <p:spPr>
          <a:xfrm>
            <a:off x="6471517" y="4253342"/>
            <a:ext cx="2074135" cy="2272130"/>
          </a:xfrm>
          <a:prstGeom prst="roundRect">
            <a:avLst>
              <a:gd name="adj" fmla="val 7753"/>
            </a:avLst>
          </a:prstGeom>
          <a:solidFill>
            <a:schemeClr val="accent3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Rounded Rectangle 152"/>
          <p:cNvSpPr/>
          <p:nvPr/>
        </p:nvSpPr>
        <p:spPr>
          <a:xfrm>
            <a:off x="9257047" y="4253342"/>
            <a:ext cx="2074135" cy="2272130"/>
          </a:xfrm>
          <a:prstGeom prst="roundRect">
            <a:avLst>
              <a:gd name="adj" fmla="val 7753"/>
            </a:avLst>
          </a:prstGeom>
          <a:solidFill>
            <a:schemeClr val="accent4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0" name="그룹 3"/>
          <p:cNvGrpSpPr/>
          <p:nvPr/>
        </p:nvGrpSpPr>
        <p:grpSpPr>
          <a:xfrm>
            <a:off x="6677766" y="4291193"/>
            <a:ext cx="1670748" cy="2466748"/>
            <a:chOff x="1132725" y="3659059"/>
            <a:chExt cx="1670748" cy="2466748"/>
          </a:xfrm>
        </p:grpSpPr>
        <p:sp>
          <p:nvSpPr>
            <p:cNvPr id="11" name="TextBox 177"/>
            <p:cNvSpPr txBox="1"/>
            <p:nvPr/>
          </p:nvSpPr>
          <p:spPr>
            <a:xfrm>
              <a:off x="1139162" y="3817483"/>
              <a:ext cx="16643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П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одобряване на природозащитното състояние на вида 1354 </a:t>
              </a:r>
              <a:r>
                <a:rPr lang="en-US" altLang="en-US" sz="1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Ursus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12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rctos</a:t>
              </a:r>
              <a:r>
                <a:rPr lang="bg-BG" altLang="en-US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(кафява мечка)</a:t>
              </a:r>
              <a:r>
                <a:rPr lang="en-US" altLang="en-US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чрез изпълнение на превантивни мерки срещу щети</a:t>
              </a:r>
            </a:p>
            <a:p>
              <a:pPr algn="just"/>
              <a:r>
                <a:rPr lang="bg-BG" altLang="en-US" sz="1200" dirty="0">
                  <a:solidFill>
                    <a:schemeClr val="bg1"/>
                  </a:solidFill>
                  <a:highlight>
                    <a:srgbClr val="FF0000"/>
                  </a:highlight>
                  <a:cs typeface="Arial" panose="020B0604020202020204" pitchFamily="34" charset="0"/>
                  <a:sym typeface="+mn-ea"/>
                </a:rPr>
                <a:t>*Прилагане с приоритет в ЗЗ “Ниска Рила”</a:t>
              </a:r>
              <a:endParaRPr lang="bg-BG" altLang="en-US" sz="1200" dirty="0">
                <a:solidFill>
                  <a:schemeClr val="bg1"/>
                </a:solidFill>
                <a:highlight>
                  <a:srgbClr val="FF0000"/>
                </a:highlight>
                <a:cs typeface="Arial" panose="020B0604020202020204" pitchFamily="34" charset="0"/>
              </a:endParaRPr>
            </a:p>
            <a:p>
              <a:pPr algn="just"/>
              <a:endParaRPr lang="en-US" altLang="en-US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TextBox 178"/>
            <p:cNvSpPr txBox="1"/>
            <p:nvPr/>
          </p:nvSpPr>
          <p:spPr>
            <a:xfrm>
              <a:off x="1132725" y="3659059"/>
              <a:ext cx="1666411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МЯРКА 74</a:t>
              </a:r>
              <a:r>
                <a:rPr lang="bg-BG" alt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2" name="Rounded Rectangle 10"/>
          <p:cNvSpPr/>
          <p:nvPr/>
        </p:nvSpPr>
        <p:spPr>
          <a:xfrm>
            <a:off x="900455" y="1953597"/>
            <a:ext cx="2074135" cy="2272130"/>
          </a:xfrm>
          <a:prstGeom prst="roundRect">
            <a:avLst>
              <a:gd name="adj" fmla="val 7753"/>
            </a:avLst>
          </a:prstGeom>
          <a:solidFill>
            <a:schemeClr val="accent1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Rounded Rectangle 105"/>
          <p:cNvSpPr/>
          <p:nvPr/>
        </p:nvSpPr>
        <p:spPr>
          <a:xfrm>
            <a:off x="3685986" y="1953597"/>
            <a:ext cx="2074135" cy="2272130"/>
          </a:xfrm>
          <a:prstGeom prst="roundRect">
            <a:avLst>
              <a:gd name="adj" fmla="val 7753"/>
            </a:avLst>
          </a:prstGeom>
          <a:solidFill>
            <a:schemeClr val="accent2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4" name="Rounded Rectangle 142"/>
          <p:cNvSpPr/>
          <p:nvPr/>
        </p:nvSpPr>
        <p:spPr>
          <a:xfrm>
            <a:off x="6471517" y="1953595"/>
            <a:ext cx="2074135" cy="2272130"/>
          </a:xfrm>
          <a:prstGeom prst="roundRect">
            <a:avLst>
              <a:gd name="adj" fmla="val 7753"/>
            </a:avLst>
          </a:prstGeom>
          <a:solidFill>
            <a:schemeClr val="accent3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5" name="Rounded Rectangle 152"/>
          <p:cNvSpPr/>
          <p:nvPr/>
        </p:nvSpPr>
        <p:spPr>
          <a:xfrm>
            <a:off x="9257047" y="1925020"/>
            <a:ext cx="2074135" cy="2272130"/>
          </a:xfrm>
          <a:prstGeom prst="roundRect">
            <a:avLst>
              <a:gd name="adj" fmla="val 7753"/>
            </a:avLst>
          </a:prstGeom>
          <a:solidFill>
            <a:schemeClr val="accent4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6" name="그룹 3"/>
          <p:cNvGrpSpPr/>
          <p:nvPr/>
        </p:nvGrpSpPr>
        <p:grpSpPr>
          <a:xfrm>
            <a:off x="1106276" y="1978746"/>
            <a:ext cx="1666411" cy="2130734"/>
            <a:chOff x="1137805" y="3650169"/>
            <a:chExt cx="1666411" cy="2130734"/>
          </a:xfrm>
        </p:grpSpPr>
        <p:sp>
          <p:nvSpPr>
            <p:cNvPr id="27" name="TextBox 177"/>
            <p:cNvSpPr txBox="1"/>
            <p:nvPr/>
          </p:nvSpPr>
          <p:spPr>
            <a:xfrm>
              <a:off x="1139797" y="3842883"/>
              <a:ext cx="1664311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П</a:t>
              </a:r>
              <a:r>
                <a:rPr lang="en-US" altLang="en-US" sz="12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одобряване</a:t>
              </a:r>
              <a:r>
                <a:rPr lang="en-US" altLang="en-US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/</a:t>
              </a:r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2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поддържане</a:t>
              </a:r>
              <a:r>
                <a:rPr lang="en-US" altLang="en-US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на </a:t>
              </a:r>
            </a:p>
            <a:p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природозащитното състояние на тревни типове природни </a:t>
              </a:r>
            </a:p>
            <a:p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местообитания чрез екологосъобразно управление на пасищни и </a:t>
              </a:r>
            </a:p>
            <a:p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ливадни системи </a:t>
              </a:r>
            </a:p>
          </p:txBody>
        </p:sp>
        <p:sp>
          <p:nvSpPr>
            <p:cNvPr id="28" name="TextBox 178"/>
            <p:cNvSpPr txBox="1"/>
            <p:nvPr/>
          </p:nvSpPr>
          <p:spPr>
            <a:xfrm>
              <a:off x="1137805" y="3650169"/>
              <a:ext cx="1666411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МЯРКА 32:</a:t>
              </a:r>
            </a:p>
          </p:txBody>
        </p:sp>
      </p:grpSp>
      <p:grpSp>
        <p:nvGrpSpPr>
          <p:cNvPr id="29" name="그룹 4"/>
          <p:cNvGrpSpPr/>
          <p:nvPr/>
        </p:nvGrpSpPr>
        <p:grpSpPr>
          <a:xfrm>
            <a:off x="1102252" y="4253316"/>
            <a:ext cx="1668843" cy="2309169"/>
            <a:chOff x="3920161" y="3656519"/>
            <a:chExt cx="1668843" cy="2309169"/>
          </a:xfrm>
        </p:grpSpPr>
        <p:sp>
          <p:nvSpPr>
            <p:cNvPr id="30" name="TextBox 186"/>
            <p:cNvSpPr txBox="1"/>
            <p:nvPr/>
          </p:nvSpPr>
          <p:spPr>
            <a:xfrm>
              <a:off x="3924693" y="3842883"/>
              <a:ext cx="1664311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П</a:t>
              </a:r>
              <a:r>
                <a:rPr lang="en-US" altLang="en-US" sz="12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одобряване</a:t>
              </a:r>
              <a:r>
                <a:rPr lang="en-US" altLang="en-US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/</a:t>
              </a:r>
              <a:r>
                <a:rPr lang="bg-BG" altLang="en-US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поддържане на </a:t>
              </a:r>
            </a:p>
            <a:p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природозащитното състояние на тревни типове природни </a:t>
              </a:r>
            </a:p>
            <a:p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местообитания и на видове висши растения чрез премахване на инвазивни чужди видове </a:t>
              </a:r>
            </a:p>
          </p:txBody>
        </p:sp>
        <p:sp>
          <p:nvSpPr>
            <p:cNvPr id="31" name="TextBox 187"/>
            <p:cNvSpPr txBox="1"/>
            <p:nvPr/>
          </p:nvSpPr>
          <p:spPr>
            <a:xfrm>
              <a:off x="3920161" y="3656519"/>
              <a:ext cx="1666411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МЯРКА 33</a:t>
              </a:r>
              <a:r>
                <a:rPr lang="bg-BG" alt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2" name="그룹 5"/>
          <p:cNvGrpSpPr/>
          <p:nvPr/>
        </p:nvGrpSpPr>
        <p:grpSpPr>
          <a:xfrm>
            <a:off x="3891593" y="1985729"/>
            <a:ext cx="1670748" cy="2139623"/>
            <a:chOff x="6705692" y="3656519"/>
            <a:chExt cx="1670748" cy="2139623"/>
          </a:xfrm>
        </p:grpSpPr>
        <p:sp>
          <p:nvSpPr>
            <p:cNvPr id="33" name="TextBox 195"/>
            <p:cNvSpPr txBox="1"/>
            <p:nvPr/>
          </p:nvSpPr>
          <p:spPr>
            <a:xfrm>
              <a:off x="6712129" y="3858122"/>
              <a:ext cx="1664311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Е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косистемни услуги от горите</a:t>
              </a:r>
            </a:p>
            <a:p>
              <a:pPr algn="just"/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Относно:</a:t>
              </a:r>
              <a:endParaRPr lang="en-US" altLang="en-US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just"/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- 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гори във фаза на старост</a:t>
              </a:r>
            </a:p>
            <a:p>
              <a:pPr algn="just"/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-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 живи биотопни дървета</a:t>
              </a:r>
            </a:p>
            <a:p>
              <a:pPr algn="just"/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- мъртва дървесина</a:t>
              </a:r>
            </a:p>
            <a:p>
              <a:pPr algn="just"/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- буферни ивици</a:t>
              </a:r>
            </a:p>
            <a:p>
              <a:pPr algn="just"/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и др.</a:t>
              </a:r>
            </a:p>
          </p:txBody>
        </p:sp>
        <p:sp>
          <p:nvSpPr>
            <p:cNvPr id="34" name="TextBox 196"/>
            <p:cNvSpPr txBox="1"/>
            <p:nvPr/>
          </p:nvSpPr>
          <p:spPr>
            <a:xfrm>
              <a:off x="6705692" y="3656519"/>
              <a:ext cx="1666411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МЯРКА 50:</a:t>
              </a:r>
            </a:p>
          </p:txBody>
        </p:sp>
      </p:grpSp>
      <p:grpSp>
        <p:nvGrpSpPr>
          <p:cNvPr id="39" name="그룹 3"/>
          <p:cNvGrpSpPr/>
          <p:nvPr/>
        </p:nvGrpSpPr>
        <p:grpSpPr>
          <a:xfrm>
            <a:off x="6680941" y="1985731"/>
            <a:ext cx="1666411" cy="839045"/>
            <a:chOff x="1137805" y="3650169"/>
            <a:chExt cx="1666411" cy="839045"/>
          </a:xfrm>
        </p:grpSpPr>
        <p:sp>
          <p:nvSpPr>
            <p:cNvPr id="40" name="TextBox 177"/>
            <p:cNvSpPr txBox="1"/>
            <p:nvPr/>
          </p:nvSpPr>
          <p:spPr>
            <a:xfrm>
              <a:off x="1139797" y="3842883"/>
              <a:ext cx="1664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Kомпенсация за щети, причинени </a:t>
              </a:r>
              <a:r>
                <a:rPr lang="en-US" altLang="en-US" sz="1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от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bg-BG" altLang="en-US" sz="12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кафява мечка</a:t>
              </a:r>
              <a:endParaRPr lang="en-US" altLang="en-US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TextBox 178"/>
            <p:cNvSpPr txBox="1"/>
            <p:nvPr/>
          </p:nvSpPr>
          <p:spPr>
            <a:xfrm>
              <a:off x="1137805" y="3650169"/>
              <a:ext cx="1666411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МЯРКА 73:</a:t>
              </a:r>
            </a:p>
          </p:txBody>
        </p:sp>
      </p:grpSp>
      <p:sp>
        <p:nvSpPr>
          <p:cNvPr id="43" name="TextBox 177"/>
          <p:cNvSpPr txBox="1"/>
          <p:nvPr/>
        </p:nvSpPr>
        <p:spPr>
          <a:xfrm>
            <a:off x="9469120" y="2178685"/>
            <a:ext cx="16643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alt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П</a:t>
            </a:r>
            <a:r>
              <a:rPr lang="en-US" alt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одобряване на природозащитното </a:t>
            </a:r>
          </a:p>
          <a:p>
            <a:pPr algn="just"/>
            <a:r>
              <a:rPr lang="en-US" alt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състояние на видове и типове природни местообитания чрез </a:t>
            </a:r>
          </a:p>
          <a:p>
            <a:pPr algn="just"/>
            <a:r>
              <a:rPr lang="en-US" alt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възстановяване на хидрологичния режим</a:t>
            </a:r>
          </a:p>
        </p:txBody>
      </p:sp>
      <p:sp>
        <p:nvSpPr>
          <p:cNvPr id="44" name="TextBox 178"/>
          <p:cNvSpPr txBox="1"/>
          <p:nvPr/>
        </p:nvSpPr>
        <p:spPr>
          <a:xfrm>
            <a:off x="9467215" y="1985645"/>
            <a:ext cx="16662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МЯРКА 59</a:t>
            </a:r>
            <a:r>
              <a:rPr lang="bg-BG" alt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5" name="그룹 3"/>
          <p:cNvGrpSpPr/>
          <p:nvPr/>
        </p:nvGrpSpPr>
        <p:grpSpPr>
          <a:xfrm>
            <a:off x="9464781" y="4291416"/>
            <a:ext cx="1666938" cy="2277419"/>
            <a:chOff x="1137170" y="3650169"/>
            <a:chExt cx="1666938" cy="2277419"/>
          </a:xfrm>
        </p:grpSpPr>
        <p:sp>
          <p:nvSpPr>
            <p:cNvPr id="46" name="TextBox 177"/>
            <p:cNvSpPr txBox="1"/>
            <p:nvPr/>
          </p:nvSpPr>
          <p:spPr>
            <a:xfrm>
              <a:off x="1139797" y="3804783"/>
              <a:ext cx="1664311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П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одобряване на природозащитното </a:t>
              </a:r>
            </a:p>
            <a:p>
              <a:pPr algn="just"/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състояние на видовете чрез възстановяване на надлъжната свързаност на реките </a:t>
              </a:r>
            </a:p>
            <a:p>
              <a:pPr algn="just"/>
              <a:r>
                <a:rPr lang="bg-BG" altLang="en-US" sz="1200" dirty="0">
                  <a:solidFill>
                    <a:schemeClr val="bg1"/>
                  </a:solidFill>
                  <a:highlight>
                    <a:srgbClr val="FF0000"/>
                  </a:highlight>
                  <a:cs typeface="Arial" panose="020B0604020202020204" pitchFamily="34" charset="0"/>
                </a:rPr>
                <a:t>*Прилагане с приоритет в ЗЗ “Ниска Рила”</a:t>
              </a:r>
            </a:p>
          </p:txBody>
        </p:sp>
        <p:sp>
          <p:nvSpPr>
            <p:cNvPr id="47" name="TextBox 178"/>
            <p:cNvSpPr txBox="1"/>
            <p:nvPr/>
          </p:nvSpPr>
          <p:spPr>
            <a:xfrm>
              <a:off x="1137170" y="3650169"/>
              <a:ext cx="1666411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МЯРКА 62:</a:t>
              </a:r>
            </a:p>
          </p:txBody>
        </p:sp>
      </p:grpSp>
      <p:sp>
        <p:nvSpPr>
          <p:cNvPr id="113" name="TextBox 47"/>
          <p:cNvSpPr txBox="1"/>
          <p:nvPr/>
        </p:nvSpPr>
        <p:spPr>
          <a:xfrm>
            <a:off x="899795" y="1180245"/>
            <a:ext cx="10431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en-US" sz="1200" dirty="0">
                <a:cs typeface="Arial" panose="020B0604020202020204" pitchFamily="34" charset="0"/>
              </a:rPr>
              <a:t>В </a:t>
            </a:r>
            <a:r>
              <a:rPr lang="ru-RU" altLang="en-US" sz="1200" dirty="0" err="1">
                <a:cs typeface="Arial" panose="020B0604020202020204" pitchFamily="34" charset="0"/>
              </a:rPr>
              <a:t>Националната</a:t>
            </a:r>
            <a:r>
              <a:rPr lang="ru-RU" altLang="en-US" sz="1200" dirty="0">
                <a:cs typeface="Arial" panose="020B0604020202020204" pitchFamily="34" charset="0"/>
              </a:rPr>
              <a:t> рамка за </a:t>
            </a:r>
            <a:r>
              <a:rPr lang="ru-RU" altLang="en-US" sz="1200" dirty="0" err="1">
                <a:cs typeface="Arial" panose="020B0604020202020204" pitchFamily="34" charset="0"/>
              </a:rPr>
              <a:t>приоритетни</a:t>
            </a:r>
            <a:r>
              <a:rPr lang="ru-RU" altLang="en-US" sz="1200" dirty="0">
                <a:cs typeface="Arial" panose="020B0604020202020204" pitchFamily="34" charset="0"/>
              </a:rPr>
              <a:t> </a:t>
            </a:r>
            <a:r>
              <a:rPr lang="ru-RU" altLang="en-US" sz="1200" dirty="0" smtClean="0">
                <a:cs typeface="Arial" panose="020B0604020202020204" pitchFamily="34" charset="0"/>
              </a:rPr>
              <a:t>действия (НРПД) </a:t>
            </a:r>
            <a:r>
              <a:rPr lang="ru-RU" altLang="en-US" sz="1200" dirty="0">
                <a:cs typeface="Arial" panose="020B0604020202020204" pitchFamily="34" charset="0"/>
              </a:rPr>
              <a:t>се определят мерки за </a:t>
            </a:r>
            <a:r>
              <a:rPr lang="ru-RU" altLang="en-US" sz="1200" dirty="0" err="1">
                <a:cs typeface="Arial" panose="020B0604020202020204" pitchFamily="34" charset="0"/>
              </a:rPr>
              <a:t>поддържане</a:t>
            </a:r>
            <a:r>
              <a:rPr lang="ru-RU" altLang="en-US" sz="1200" dirty="0">
                <a:cs typeface="Arial" panose="020B0604020202020204" pitchFamily="34" charset="0"/>
              </a:rPr>
              <a:t> или </a:t>
            </a:r>
            <a:r>
              <a:rPr lang="ru-RU" altLang="en-US" sz="1200" dirty="0" err="1">
                <a:cs typeface="Arial" panose="020B0604020202020204" pitchFamily="34" charset="0"/>
              </a:rPr>
              <a:t>възстановяване</a:t>
            </a:r>
            <a:r>
              <a:rPr lang="ru-RU" altLang="en-US" sz="1200" dirty="0">
                <a:cs typeface="Arial" panose="020B0604020202020204" pitchFamily="34" charset="0"/>
              </a:rPr>
              <a:t> на </a:t>
            </a:r>
            <a:r>
              <a:rPr lang="ru-RU" altLang="en-US" sz="1200" dirty="0" err="1">
                <a:cs typeface="Arial" panose="020B0604020202020204" pitchFamily="34" charset="0"/>
              </a:rPr>
              <a:t>типове</a:t>
            </a:r>
            <a:r>
              <a:rPr lang="ru-RU" altLang="en-US" sz="1200" dirty="0">
                <a:cs typeface="Arial" panose="020B0604020202020204" pitchFamily="34" charset="0"/>
              </a:rPr>
              <a:t> </a:t>
            </a:r>
            <a:r>
              <a:rPr lang="ru-RU" altLang="en-US" sz="1200" dirty="0" err="1">
                <a:cs typeface="Arial" panose="020B0604020202020204" pitchFamily="34" charset="0"/>
              </a:rPr>
              <a:t>природни</a:t>
            </a:r>
            <a:r>
              <a:rPr lang="ru-RU" altLang="en-US" sz="1200" dirty="0">
                <a:cs typeface="Arial" panose="020B0604020202020204" pitchFamily="34" charset="0"/>
              </a:rPr>
              <a:t> местообитания, </a:t>
            </a:r>
            <a:r>
              <a:rPr lang="ru-RU" altLang="en-US" sz="1200" dirty="0" err="1">
                <a:cs typeface="Arial" panose="020B0604020202020204" pitchFamily="34" charset="0"/>
              </a:rPr>
              <a:t>видове</a:t>
            </a:r>
            <a:r>
              <a:rPr lang="ru-RU" altLang="en-US" sz="1200" dirty="0">
                <a:cs typeface="Arial" panose="020B0604020202020204" pitchFamily="34" charset="0"/>
              </a:rPr>
              <a:t> </a:t>
            </a:r>
            <a:r>
              <a:rPr lang="ru-RU" altLang="en-US" sz="1200" dirty="0" err="1">
                <a:cs typeface="Arial" panose="020B0604020202020204" pitchFamily="34" charset="0"/>
              </a:rPr>
              <a:t>животни</a:t>
            </a:r>
            <a:r>
              <a:rPr lang="ru-RU" altLang="en-US" sz="1200" dirty="0">
                <a:cs typeface="Arial" panose="020B0604020202020204" pitchFamily="34" charset="0"/>
              </a:rPr>
              <a:t> и </a:t>
            </a:r>
            <a:r>
              <a:rPr lang="ru-RU" altLang="en-US" sz="1200" dirty="0" err="1">
                <a:cs typeface="Arial" panose="020B0604020202020204" pitchFamily="34" charset="0"/>
              </a:rPr>
              <a:t>птици</a:t>
            </a:r>
            <a:r>
              <a:rPr lang="ru-RU" altLang="en-US" sz="1200" dirty="0">
                <a:cs typeface="Arial" panose="020B0604020202020204" pitchFamily="34" charset="0"/>
              </a:rPr>
              <a:t> в </a:t>
            </a:r>
            <a:r>
              <a:rPr lang="ru-RU" altLang="en-US" sz="1200" dirty="0" err="1">
                <a:cs typeface="Arial" panose="020B0604020202020204" pitchFamily="34" charset="0"/>
              </a:rPr>
              <a:t>защитените</a:t>
            </a:r>
            <a:r>
              <a:rPr lang="ru-RU" altLang="en-US" sz="1200" dirty="0">
                <a:cs typeface="Arial" panose="020B0604020202020204" pitchFamily="34" charset="0"/>
              </a:rPr>
              <a:t> </a:t>
            </a:r>
            <a:r>
              <a:rPr lang="ru-RU" altLang="en-US" sz="1200" dirty="0" err="1">
                <a:cs typeface="Arial" panose="020B0604020202020204" pitchFamily="34" charset="0"/>
              </a:rPr>
              <a:t>зони</a:t>
            </a:r>
            <a:r>
              <a:rPr lang="ru-RU" altLang="en-US" sz="1200" dirty="0">
                <a:cs typeface="Arial" panose="020B0604020202020204" pitchFamily="34" charset="0"/>
              </a:rPr>
              <a:t>. </a:t>
            </a:r>
            <a:r>
              <a:rPr lang="ru-RU" altLang="en-US" sz="1200" dirty="0" err="1">
                <a:cs typeface="Arial" panose="020B0604020202020204" pitchFamily="34" charset="0"/>
              </a:rPr>
              <a:t>Съдържа</a:t>
            </a:r>
            <a:r>
              <a:rPr lang="ru-RU" altLang="en-US" sz="1200" dirty="0">
                <a:cs typeface="Arial" panose="020B0604020202020204" pitchFamily="34" charset="0"/>
              </a:rPr>
              <a:t> 74 мерки, всяка от </a:t>
            </a:r>
            <a:r>
              <a:rPr lang="ru-RU" altLang="en-US" sz="1200" dirty="0" err="1">
                <a:cs typeface="Arial" panose="020B0604020202020204" pitchFamily="34" charset="0"/>
              </a:rPr>
              <a:t>които</a:t>
            </a:r>
            <a:r>
              <a:rPr lang="ru-RU" altLang="en-US" sz="1200" dirty="0">
                <a:cs typeface="Arial" panose="020B0604020202020204" pitchFamily="34" charset="0"/>
              </a:rPr>
              <a:t> е </a:t>
            </a:r>
            <a:r>
              <a:rPr lang="ru-RU" altLang="en-US" sz="1200" dirty="0" err="1">
                <a:cs typeface="Arial" panose="020B0604020202020204" pitchFamily="34" charset="0"/>
              </a:rPr>
              <a:t>обвързана</a:t>
            </a:r>
            <a:r>
              <a:rPr lang="ru-RU" altLang="en-US" sz="1200" dirty="0">
                <a:cs typeface="Arial" panose="020B0604020202020204" pitchFamily="34" charset="0"/>
              </a:rPr>
              <a:t> с </a:t>
            </a:r>
            <a:r>
              <a:rPr lang="ru-RU" altLang="en-US" sz="1200" dirty="0" err="1">
                <a:cs typeface="Arial" panose="020B0604020202020204" pitchFamily="34" charset="0"/>
              </a:rPr>
              <a:t>конкретни</a:t>
            </a:r>
            <a:r>
              <a:rPr lang="ru-RU" altLang="en-US" sz="1200" dirty="0">
                <a:cs typeface="Arial" panose="020B0604020202020204" pitchFamily="34" charset="0"/>
              </a:rPr>
              <a:t> </a:t>
            </a:r>
            <a:r>
              <a:rPr lang="ru-RU" altLang="en-US" sz="1200" dirty="0" err="1">
                <a:cs typeface="Arial" panose="020B0604020202020204" pitchFamily="34" charset="0"/>
              </a:rPr>
              <a:t>източници</a:t>
            </a:r>
            <a:r>
              <a:rPr lang="ru-RU" altLang="en-US" sz="1200" dirty="0">
                <a:cs typeface="Arial" panose="020B0604020202020204" pitchFamily="34" charset="0"/>
              </a:rPr>
              <a:t> на </a:t>
            </a:r>
            <a:r>
              <a:rPr lang="ru-RU" altLang="en-US" sz="1200" dirty="0" err="1">
                <a:cs typeface="Arial" panose="020B0604020202020204" pitchFamily="34" charset="0"/>
              </a:rPr>
              <a:t>финансиране</a:t>
            </a:r>
            <a:r>
              <a:rPr lang="ru-RU" altLang="en-US" sz="1200" dirty="0">
                <a:cs typeface="Arial" panose="020B0604020202020204" pitchFamily="34" charset="0"/>
              </a:rPr>
              <a:t> и </a:t>
            </a:r>
            <a:r>
              <a:rPr lang="ru-RU" altLang="en-US" sz="1200" dirty="0" err="1">
                <a:cs typeface="Arial" panose="020B0604020202020204" pitchFamily="34" charset="0"/>
              </a:rPr>
              <a:t>може</a:t>
            </a:r>
            <a:r>
              <a:rPr lang="ru-RU" altLang="en-US" sz="1200" dirty="0">
                <a:cs typeface="Arial" panose="020B0604020202020204" pitchFamily="34" charset="0"/>
              </a:rPr>
              <a:t> да се </a:t>
            </a:r>
            <a:r>
              <a:rPr lang="ru-RU" altLang="en-US" sz="1200" dirty="0" err="1">
                <a:cs typeface="Arial" panose="020B0604020202020204" pitchFamily="34" charset="0"/>
              </a:rPr>
              <a:t>използва</a:t>
            </a:r>
            <a:r>
              <a:rPr lang="ru-RU" altLang="en-US" sz="1200" dirty="0">
                <a:cs typeface="Arial" panose="020B0604020202020204" pitchFamily="34" charset="0"/>
              </a:rPr>
              <a:t> за </a:t>
            </a:r>
            <a:r>
              <a:rPr lang="ru-RU" altLang="en-US" sz="1200" dirty="0" err="1">
                <a:cs typeface="Arial" panose="020B0604020202020204" pitchFamily="34" charset="0"/>
              </a:rPr>
              <a:t>постигане</a:t>
            </a:r>
            <a:r>
              <a:rPr lang="ru-RU" altLang="en-US" sz="1200" dirty="0">
                <a:cs typeface="Arial" panose="020B0604020202020204" pitchFamily="34" charset="0"/>
              </a:rPr>
              <a:t> на </a:t>
            </a:r>
            <a:r>
              <a:rPr lang="ru-RU" altLang="en-US" sz="1200" dirty="0" err="1">
                <a:cs typeface="Arial" panose="020B0604020202020204" pitchFamily="34" charset="0"/>
              </a:rPr>
              <a:t>определени</a:t>
            </a:r>
            <a:r>
              <a:rPr lang="ru-RU" altLang="en-US" sz="1200" dirty="0">
                <a:cs typeface="Arial" panose="020B0604020202020204" pitchFamily="34" charset="0"/>
              </a:rPr>
              <a:t> цели</a:t>
            </a:r>
            <a:r>
              <a:rPr lang="ru-RU" altLang="en-US" sz="1200" dirty="0" smtClean="0">
                <a:cs typeface="Arial" panose="020B0604020202020204" pitchFamily="34" charset="0"/>
              </a:rPr>
              <a:t>. </a:t>
            </a:r>
            <a:r>
              <a:rPr lang="bg-BG" altLang="en-US" sz="1200" dirty="0" smtClean="0">
                <a:cs typeface="Arial" panose="020B0604020202020204" pitchFamily="34" charset="0"/>
              </a:rPr>
              <a:t>Примери за такива мерки </a:t>
            </a:r>
            <a:r>
              <a:rPr lang="bg-BG" altLang="ru-RU" sz="1200" dirty="0" smtClean="0">
                <a:cs typeface="Arial" panose="020B0604020202020204" pitchFamily="34" charset="0"/>
              </a:rPr>
              <a:t>са:</a:t>
            </a:r>
            <a:endParaRPr lang="bg-BG" altLang="ru-RU" sz="1200" dirty="0">
              <a:cs typeface="Arial" panose="020B0604020202020204" pitchFamily="34" charset="0"/>
            </a:endParaRPr>
          </a:p>
        </p:txBody>
      </p:sp>
      <p:grpSp>
        <p:nvGrpSpPr>
          <p:cNvPr id="51" name="그룹 5"/>
          <p:cNvGrpSpPr/>
          <p:nvPr/>
        </p:nvGrpSpPr>
        <p:grpSpPr>
          <a:xfrm>
            <a:off x="3899213" y="4277444"/>
            <a:ext cx="1670748" cy="1216333"/>
            <a:chOff x="6705692" y="3656519"/>
            <a:chExt cx="1670748" cy="1216333"/>
          </a:xfrm>
        </p:grpSpPr>
        <p:sp>
          <p:nvSpPr>
            <p:cNvPr id="52" name="TextBox 195"/>
            <p:cNvSpPr txBox="1"/>
            <p:nvPr/>
          </p:nvSpPr>
          <p:spPr>
            <a:xfrm>
              <a:off x="6712129" y="3858122"/>
              <a:ext cx="1664311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П</a:t>
              </a:r>
              <a:r>
                <a:rPr lang="en-US" altLang="en-US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одобряване на знанията за видове и природни местообитания чрез теренни проучвания</a:t>
              </a:r>
            </a:p>
          </p:txBody>
        </p:sp>
        <p:sp>
          <p:nvSpPr>
            <p:cNvPr id="53" name="TextBox 196"/>
            <p:cNvSpPr txBox="1"/>
            <p:nvPr/>
          </p:nvSpPr>
          <p:spPr>
            <a:xfrm>
              <a:off x="6705692" y="3656519"/>
              <a:ext cx="1666411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МЯРКА 10</a:t>
              </a:r>
              <a:r>
                <a:rPr lang="bg-BG" altLang="en-US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Защитена зона „Ниска Рила</a:t>
            </a:r>
            <a:r>
              <a:rPr lang="bg-BG" sz="2800" dirty="0" smtClean="0"/>
              <a:t>“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24" name="Group 8"/>
          <p:cNvGrpSpPr/>
          <p:nvPr/>
        </p:nvGrpSpPr>
        <p:grpSpPr>
          <a:xfrm>
            <a:off x="241739" y="3023660"/>
            <a:ext cx="4508938" cy="1477328"/>
            <a:chOff x="2551704" y="4283314"/>
            <a:chExt cx="935720" cy="1477328"/>
          </a:xfrm>
        </p:grpSpPr>
        <p:sp>
          <p:nvSpPr>
            <p:cNvPr id="25" name="TextBox 9"/>
            <p:cNvSpPr txBox="1"/>
            <p:nvPr/>
          </p:nvSpPr>
          <p:spPr>
            <a:xfrm>
              <a:off x="2551706" y="4560313"/>
              <a:ext cx="9357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Защитената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зона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е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разположена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в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област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Благоевград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общини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Благоевград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Белица, Разлог,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Симитли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и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Якоруда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),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област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Кюстендил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общини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Бобошево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Дупница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Рила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и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Сапарева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баня),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област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Пазарджик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(община Белово) и Софийска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област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(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общини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Долна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баня,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Костенец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и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Самоков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).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Общата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площ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зоната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е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371 916,695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дка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Box 10"/>
            <p:cNvSpPr txBox="1"/>
            <p:nvPr/>
          </p:nvSpPr>
          <p:spPr>
            <a:xfrm>
              <a:off x="2551704" y="4283314"/>
              <a:ext cx="927764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Обхват</a:t>
              </a:r>
            </a:p>
          </p:txBody>
        </p:sp>
      </p:grpSp>
      <p:grpSp>
        <p:nvGrpSpPr>
          <p:cNvPr id="27" name="Group 11"/>
          <p:cNvGrpSpPr/>
          <p:nvPr/>
        </p:nvGrpSpPr>
        <p:grpSpPr>
          <a:xfrm>
            <a:off x="241736" y="1397444"/>
            <a:ext cx="4508927" cy="1661994"/>
            <a:chOff x="2551705" y="4283314"/>
            <a:chExt cx="935718" cy="1661994"/>
          </a:xfrm>
        </p:grpSpPr>
        <p:sp>
          <p:nvSpPr>
            <p:cNvPr id="28" name="TextBox 12"/>
            <p:cNvSpPr txBox="1"/>
            <p:nvPr/>
          </p:nvSpPr>
          <p:spPr>
            <a:xfrm>
              <a:off x="2551706" y="4560313"/>
              <a:ext cx="93571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Обявена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със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Заповед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№ РД-290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от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25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април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2025 г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министъра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околната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среда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и водите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а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основание чл. 12, ал. 6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във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връзка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с чл. 6,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ал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 1, т. 1 и 2 от Закона за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биологичното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разнообразие.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Заповедта заедно с всички останали документи е публикувана в досието на защитената зона в интернет страницата на Информационната система за защитените зони.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2551705" y="4283314"/>
              <a:ext cx="927763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Обявяване</a:t>
              </a:r>
              <a:endParaRPr lang="ko-KR" altLang="en-US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1" name="Картина 10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82"/>
          <a:stretch>
            <a:fillRect/>
          </a:stretch>
        </p:blipFill>
        <p:spPr>
          <a:xfrm>
            <a:off x="241736" y="4575798"/>
            <a:ext cx="4470119" cy="178477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34" y="1397633"/>
            <a:ext cx="7144159" cy="4962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1738" y="339509"/>
            <a:ext cx="10643547" cy="724247"/>
          </a:xfrm>
        </p:spPr>
        <p:txBody>
          <a:bodyPr/>
          <a:lstStyle/>
          <a:p>
            <a:pPr algn="l"/>
            <a:r>
              <a:rPr lang="bg-BG" sz="2800" dirty="0" smtClean="0"/>
              <a:t>Защитена зона „Ниска Рила“</a:t>
            </a:r>
            <a:r>
              <a:rPr lang="en-US" sz="2800" dirty="0" smtClean="0"/>
              <a:t> </a:t>
            </a:r>
            <a:r>
              <a:rPr lang="bg-BG" sz="2800" dirty="0" smtClean="0"/>
              <a:t>в община Белово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557088"/>
            <a:ext cx="12192000" cy="30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10" name="Картина 10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85" y="5821"/>
            <a:ext cx="1306715" cy="1082819"/>
          </a:xfrm>
          <a:prstGeom prst="rect">
            <a:avLst/>
          </a:prstGeom>
        </p:spPr>
      </p:pic>
      <p:sp>
        <p:nvSpPr>
          <p:cNvPr id="111" name="Rectangle 2"/>
          <p:cNvSpPr/>
          <p:nvPr/>
        </p:nvSpPr>
        <p:spPr>
          <a:xfrm>
            <a:off x="0" y="1118161"/>
            <a:ext cx="12192000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19" name="Group 8"/>
          <p:cNvGrpSpPr/>
          <p:nvPr/>
        </p:nvGrpSpPr>
        <p:grpSpPr>
          <a:xfrm>
            <a:off x="241739" y="2571717"/>
            <a:ext cx="4508938" cy="1292662"/>
            <a:chOff x="2551704" y="4283314"/>
            <a:chExt cx="935720" cy="1292662"/>
          </a:xfrm>
        </p:grpSpPr>
        <p:sp>
          <p:nvSpPr>
            <p:cNvPr id="20" name="TextBox 9"/>
            <p:cNvSpPr txBox="1"/>
            <p:nvPr/>
          </p:nvSpPr>
          <p:spPr>
            <a:xfrm>
              <a:off x="2551706" y="4560313"/>
              <a:ext cx="9357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Проверка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това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дали даден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имот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попада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на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територията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на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ащитена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зона „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Ниска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Рила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“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може да се направи на интернет страницата на Кадастрално-административната информационна система (КАИС), чрез тяхната интерактивна карта.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TextBox 10"/>
            <p:cNvSpPr txBox="1"/>
            <p:nvPr/>
          </p:nvSpPr>
          <p:spPr>
            <a:xfrm>
              <a:off x="2551704" y="4283314"/>
              <a:ext cx="927764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Проверка на имот</a:t>
              </a:r>
            </a:p>
          </p:txBody>
        </p:sp>
      </p:grpSp>
      <p:grpSp>
        <p:nvGrpSpPr>
          <p:cNvPr id="22" name="Group 11"/>
          <p:cNvGrpSpPr/>
          <p:nvPr/>
        </p:nvGrpSpPr>
        <p:grpSpPr>
          <a:xfrm>
            <a:off x="241736" y="1397444"/>
            <a:ext cx="4508927" cy="1107996"/>
            <a:chOff x="2551705" y="4283314"/>
            <a:chExt cx="935718" cy="1107996"/>
          </a:xfrm>
        </p:grpSpPr>
        <p:sp>
          <p:nvSpPr>
            <p:cNvPr id="23" name="TextBox 12"/>
            <p:cNvSpPr txBox="1"/>
            <p:nvPr/>
          </p:nvSpPr>
          <p:spPr>
            <a:xfrm>
              <a:off x="2551706" y="4560313"/>
              <a:ext cx="9357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 община Белово, защитената зона е разположена в землищата на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гр. 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Белово, с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Габровица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с. </a:t>
              </a:r>
              <a:r>
                <a:rPr lang="ru-RU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Момина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клисура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и </a:t>
              </a:r>
              <a:r>
                <a:rPr lang="ru-R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с.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Сестримо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. </a:t>
              </a:r>
              <a:r>
                <a:rPr lang="ru-RU" altLang="ko-KR" sz="12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Обхваща</a:t>
              </a:r>
              <a:r>
                <a:rPr lang="ru-RU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около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67</a:t>
              </a:r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0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имоти </a:t>
              </a:r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или части от имоти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на обща площ приблизително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5843</a:t>
              </a:r>
              <a:r>
                <a:rPr lang="bg-BG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bg-BG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ха.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Box 13"/>
            <p:cNvSpPr txBox="1"/>
            <p:nvPr/>
          </p:nvSpPr>
          <p:spPr>
            <a:xfrm>
              <a:off x="2551705" y="4283314"/>
              <a:ext cx="927763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bg-BG" altLang="ko-KR" sz="12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Обхват</a:t>
              </a:r>
              <a:endParaRPr lang="ko-KR" altLang="en-US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9"/>
          <a:stretch>
            <a:fillRect/>
          </a:stretch>
        </p:blipFill>
        <p:spPr>
          <a:xfrm>
            <a:off x="241736" y="3956712"/>
            <a:ext cx="4511626" cy="2458859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93" y="1204658"/>
            <a:ext cx="5801710" cy="5337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6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A876B"/>
      </a:accent1>
      <a:accent2>
        <a:srgbClr val="4D9724"/>
      </a:accent2>
      <a:accent3>
        <a:srgbClr val="90B141"/>
      </a:accent3>
      <a:accent4>
        <a:srgbClr val="CEDD46"/>
      </a:accent4>
      <a:accent5>
        <a:srgbClr val="1C4335"/>
      </a:accent5>
      <a:accent6>
        <a:srgbClr val="2E5B1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2935</Words>
  <Application>Microsoft Office PowerPoint</Application>
  <PresentationFormat>Широк екран</PresentationFormat>
  <Paragraphs>272</Paragraphs>
  <Slides>18</Slides>
  <Notes>3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18</vt:i4>
      </vt:variant>
    </vt:vector>
  </HeadingPairs>
  <TitlesOfParts>
    <vt:vector size="24" baseType="lpstr">
      <vt:lpstr>Arial</vt:lpstr>
      <vt:lpstr>Arial Unicode MS</vt:lpstr>
      <vt:lpstr>Calibri</vt:lpstr>
      <vt:lpstr>Times New Roman</vt:lpstr>
      <vt:lpstr>Contents Slide Master</vt:lpstr>
      <vt:lpstr>Section Break Slide Master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Valentin_Spirov</cp:lastModifiedBy>
  <cp:revision>335</cp:revision>
  <dcterms:created xsi:type="dcterms:W3CDTF">2020-01-20T05:08:00Z</dcterms:created>
  <dcterms:modified xsi:type="dcterms:W3CDTF">2025-06-03T12:08:34Z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DADFC5AFBB0F4C85B774A527120AAE9E_12</vt:lpwstr>
  </property>
  <property fmtid="{D5CDD505-2E9C-101B-9397-08002B2CF9AE}" pid="3" name="KSOProductBuildVer">
    <vt:lpwstr>1033-12.2.0.21179</vt:lpwstr>
  </property>
</Properties>
</file>