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0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181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Заглавие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аво съединение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Контейнер за 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Контейнер за долния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7" name="Право съединение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2" name="Контейнер за съдържани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34" name="Контейнер за съдържани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10" name="Право съединение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аво съединение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Контейнер за съдържани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1" name="Заглавие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/>
          <p:cNvGrpSpPr/>
          <p:nvPr/>
        </p:nvGrpSpPr>
        <p:grpSpPr>
          <a:xfrm>
            <a:off x="3175" y="4267200"/>
            <a:ext cx="9140825" cy="2590800"/>
            <a:chOff x="3175" y="4267200"/>
            <a:chExt cx="9140825" cy="2590800"/>
          </a:xfrm>
        </p:grpSpPr>
        <p:sp>
          <p:nvSpPr>
            <p:cNvPr id="141" name="Google Shape;141;p12"/>
            <p:cNvSpPr/>
            <p:nvPr/>
          </p:nvSpPr>
          <p:spPr>
            <a:xfrm>
              <a:off x="3175" y="4267200"/>
              <a:ext cx="9140825" cy="2590800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" name="Google Shape;142;p12"/>
            <p:cNvGrpSpPr/>
            <p:nvPr/>
          </p:nvGrpSpPr>
          <p:grpSpPr>
            <a:xfrm>
              <a:off x="5600700" y="5897562"/>
              <a:ext cx="1257300" cy="827088"/>
              <a:chOff x="5599112" y="5897562"/>
              <a:chExt cx="1257300" cy="827088"/>
            </a:xfrm>
          </p:grpSpPr>
          <p:sp>
            <p:nvSpPr>
              <p:cNvPr id="143" name="Google Shape;143;p12"/>
              <p:cNvSpPr/>
              <p:nvPr/>
            </p:nvSpPr>
            <p:spPr>
              <a:xfrm>
                <a:off x="5851525" y="6048375"/>
                <a:ext cx="844550" cy="51911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5915025" y="6096000"/>
                <a:ext cx="717550" cy="436562"/>
              </a:xfrm>
              <a:prstGeom prst="ellipse">
                <a:avLst/>
              </a:prstGeom>
              <a:gradFill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6003925" y="6146800"/>
                <a:ext cx="546100" cy="32861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6067425" y="6184900"/>
                <a:ext cx="415925" cy="252412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6121400" y="6226175"/>
                <a:ext cx="304800" cy="16986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675312" y="5897562"/>
                <a:ext cx="608012" cy="25558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865812" y="6619875"/>
                <a:ext cx="7048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3C1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599112" y="6200775"/>
                <a:ext cx="141287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665787" y="5945187"/>
                <a:ext cx="1190625" cy="731837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6408737" y="5907087"/>
                <a:ext cx="1524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6207125" y="6267450"/>
                <a:ext cx="133350" cy="84137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12"/>
            <p:cNvGrpSpPr/>
            <p:nvPr/>
          </p:nvGrpSpPr>
          <p:grpSpPr>
            <a:xfrm>
              <a:off x="2819400" y="5764212"/>
              <a:ext cx="2581275" cy="1084263"/>
              <a:chOff x="2819400" y="5764212"/>
              <a:chExt cx="2581275" cy="1084263"/>
            </a:xfrm>
          </p:grpSpPr>
          <p:sp>
            <p:nvSpPr>
              <p:cNvPr id="155" name="Google Shape;155;p12"/>
              <p:cNvSpPr/>
              <p:nvPr/>
            </p:nvSpPr>
            <p:spPr>
              <a:xfrm>
                <a:off x="3600450" y="6245225"/>
                <a:ext cx="1012825" cy="598487"/>
              </a:xfrm>
              <a:prstGeom prst="ellipse">
                <a:avLst/>
              </a:prstGeom>
              <a:gradFill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3673475" y="6283325"/>
                <a:ext cx="862012" cy="52705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3716337" y="6316662"/>
                <a:ext cx="795337" cy="474662"/>
              </a:xfrm>
              <a:prstGeom prst="ellipse">
                <a:avLst/>
              </a:prstGeom>
              <a:gradFill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3759200" y="6345237"/>
                <a:ext cx="704850" cy="409575"/>
              </a:xfrm>
              <a:prstGeom prst="ellipse">
                <a:avLst/>
              </a:prstGeom>
              <a:gradFill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3786187" y="6357937"/>
                <a:ext cx="655637" cy="381000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>
                <a:off x="3868737" y="6391275"/>
                <a:ext cx="485775" cy="304800"/>
              </a:xfrm>
              <a:prstGeom prst="ellipse">
                <a:avLst/>
              </a:prstGeom>
              <a:gradFill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>
                <a:off x="3930650" y="6438900"/>
                <a:ext cx="360362" cy="21431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>
                <a:off x="4035425" y="6503987"/>
                <a:ext cx="142875" cy="9525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>
                <a:off x="4103687" y="6067425"/>
                <a:ext cx="712787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3400425" y="6115050"/>
                <a:ext cx="1416050" cy="7334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3C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3305175" y="6076950"/>
                <a:ext cx="646112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4741862" y="6419850"/>
                <a:ext cx="1714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6FBB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3282950" y="5849937"/>
                <a:ext cx="1325562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2963862" y="6116637"/>
                <a:ext cx="271462" cy="73183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4684712" y="5954712"/>
                <a:ext cx="571500" cy="893762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3679825" y="5764212"/>
                <a:ext cx="1711325" cy="674687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5245100" y="6477000"/>
                <a:ext cx="155575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2"/>
              <p:cNvSpPr/>
              <p:nvPr/>
            </p:nvSpPr>
            <p:spPr>
              <a:xfrm>
                <a:off x="2819400" y="5830887"/>
                <a:ext cx="763587" cy="101758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12"/>
            <p:cNvGrpSpPr/>
            <p:nvPr/>
          </p:nvGrpSpPr>
          <p:grpSpPr>
            <a:xfrm>
              <a:off x="6553200" y="5334000"/>
              <a:ext cx="2144712" cy="1303337"/>
              <a:chOff x="6553200" y="5334000"/>
              <a:chExt cx="2144712" cy="1303337"/>
            </a:xfrm>
          </p:grpSpPr>
          <p:sp>
            <p:nvSpPr>
              <p:cNvPr id="174" name="Google Shape;174;p12"/>
              <p:cNvSpPr/>
              <p:nvPr/>
            </p:nvSpPr>
            <p:spPr>
              <a:xfrm>
                <a:off x="6667500" y="5400675"/>
                <a:ext cx="1906587" cy="116046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2"/>
              <p:cNvSpPr/>
              <p:nvPr/>
            </p:nvSpPr>
            <p:spPr>
              <a:xfrm>
                <a:off x="6553200" y="5343525"/>
                <a:ext cx="863600" cy="116998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2"/>
              <p:cNvSpPr/>
              <p:nvPr/>
            </p:nvSpPr>
            <p:spPr>
              <a:xfrm>
                <a:off x="7607300" y="5334000"/>
                <a:ext cx="966787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F8F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2"/>
              <p:cNvSpPr/>
              <p:nvPr/>
            </p:nvSpPr>
            <p:spPr>
              <a:xfrm>
                <a:off x="8328025" y="6361112"/>
                <a:ext cx="1143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2"/>
              <p:cNvSpPr/>
              <p:nvPr/>
            </p:nvSpPr>
            <p:spPr>
              <a:xfrm>
                <a:off x="7151687" y="6465887"/>
                <a:ext cx="1119187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2"/>
              <p:cNvSpPr/>
              <p:nvPr/>
            </p:nvSpPr>
            <p:spPr>
              <a:xfrm>
                <a:off x="8470900" y="5800725"/>
                <a:ext cx="227012" cy="541337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>
                <a:off x="8034337" y="5753100"/>
                <a:ext cx="131762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>
                <a:off x="7056437" y="5638800"/>
                <a:ext cx="1138237" cy="68421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2"/>
              <p:cNvSpPr/>
              <p:nvPr/>
            </p:nvSpPr>
            <p:spPr>
              <a:xfrm>
                <a:off x="6904037" y="5572125"/>
                <a:ext cx="1443037" cy="846137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2"/>
              <p:cNvSpPr/>
              <p:nvPr/>
            </p:nvSpPr>
            <p:spPr>
              <a:xfrm>
                <a:off x="7245350" y="5543550"/>
                <a:ext cx="579437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>
                <a:off x="7085012" y="5648325"/>
                <a:ext cx="10477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>
                <a:off x="7216775" y="5727700"/>
                <a:ext cx="822325" cy="506412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2"/>
              <p:cNvSpPr/>
              <p:nvPr/>
            </p:nvSpPr>
            <p:spPr>
              <a:xfrm>
                <a:off x="7267575" y="5762625"/>
                <a:ext cx="708025" cy="430212"/>
              </a:xfrm>
              <a:prstGeom prst="ellipse">
                <a:avLst/>
              </a:pr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2"/>
              <p:cNvSpPr/>
              <p:nvPr/>
            </p:nvSpPr>
            <p:spPr>
              <a:xfrm>
                <a:off x="7318375" y="5794375"/>
                <a:ext cx="612775" cy="36988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2"/>
              <p:cNvSpPr/>
              <p:nvPr/>
            </p:nvSpPr>
            <p:spPr>
              <a:xfrm>
                <a:off x="7388225" y="5838825"/>
                <a:ext cx="473075" cy="280987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2"/>
              <p:cNvSpPr/>
              <p:nvPr/>
            </p:nvSpPr>
            <p:spPr>
              <a:xfrm>
                <a:off x="7445375" y="5870575"/>
                <a:ext cx="352425" cy="22066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2"/>
              <p:cNvSpPr/>
              <p:nvPr/>
            </p:nvSpPr>
            <p:spPr>
              <a:xfrm>
                <a:off x="7521575" y="5918200"/>
                <a:ext cx="200025" cy="12858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p12"/>
            <p:cNvGrpSpPr/>
            <p:nvPr/>
          </p:nvGrpSpPr>
          <p:grpSpPr>
            <a:xfrm>
              <a:off x="8382000" y="4800600"/>
              <a:ext cx="674687" cy="409575"/>
              <a:chOff x="8382000" y="4800600"/>
              <a:chExt cx="674687" cy="409575"/>
            </a:xfrm>
          </p:grpSpPr>
          <p:sp>
            <p:nvSpPr>
              <p:cNvPr id="192" name="Google Shape;192;p12"/>
              <p:cNvSpPr/>
              <p:nvPr/>
            </p:nvSpPr>
            <p:spPr>
              <a:xfrm>
                <a:off x="8382000" y="5057775"/>
                <a:ext cx="608012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2"/>
              <p:cNvSpPr/>
              <p:nvPr/>
            </p:nvSpPr>
            <p:spPr>
              <a:xfrm>
                <a:off x="8437562" y="4800600"/>
                <a:ext cx="4095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2"/>
              <p:cNvSpPr/>
              <p:nvPr/>
            </p:nvSpPr>
            <p:spPr>
              <a:xfrm>
                <a:off x="8961437" y="4867275"/>
                <a:ext cx="9525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2"/>
              <p:cNvSpPr/>
              <p:nvPr/>
            </p:nvSpPr>
            <p:spPr>
              <a:xfrm>
                <a:off x="8532812" y="5153025"/>
                <a:ext cx="3048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2"/>
              <p:cNvSpPr/>
              <p:nvPr/>
            </p:nvSpPr>
            <p:spPr>
              <a:xfrm>
                <a:off x="8420100" y="4829175"/>
                <a:ext cx="255587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2"/>
              <p:cNvSpPr/>
              <p:nvPr/>
            </p:nvSpPr>
            <p:spPr>
              <a:xfrm>
                <a:off x="8713787" y="4829175"/>
                <a:ext cx="295275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2"/>
              <p:cNvSpPr/>
              <p:nvPr/>
            </p:nvSpPr>
            <p:spPr>
              <a:xfrm>
                <a:off x="8485187" y="4854575"/>
                <a:ext cx="474662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9" name="Google Shape;199;p12"/>
              <p:cNvGrpSpPr/>
              <p:nvPr/>
            </p:nvGrpSpPr>
            <p:grpSpPr>
              <a:xfrm>
                <a:off x="8542337" y="4897437"/>
                <a:ext cx="360362" cy="209550"/>
                <a:chOff x="8542337" y="4897437"/>
                <a:chExt cx="360362" cy="209550"/>
              </a:xfrm>
            </p:grpSpPr>
            <p:sp>
              <p:nvSpPr>
                <p:cNvPr id="200" name="Google Shape;200;p12"/>
                <p:cNvSpPr/>
                <p:nvPr/>
              </p:nvSpPr>
              <p:spPr>
                <a:xfrm>
                  <a:off x="8542337" y="4897437"/>
                  <a:ext cx="360362" cy="20955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12"/>
                <p:cNvSpPr/>
                <p:nvPr/>
              </p:nvSpPr>
              <p:spPr>
                <a:xfrm>
                  <a:off x="8577262" y="4919662"/>
                  <a:ext cx="288925" cy="161925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12"/>
                <p:cNvSpPr/>
                <p:nvPr/>
              </p:nvSpPr>
              <p:spPr>
                <a:xfrm>
                  <a:off x="8621712" y="4935537"/>
                  <a:ext cx="198437" cy="130175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12"/>
                <p:cNvSpPr/>
                <p:nvPr/>
              </p:nvSpPr>
              <p:spPr>
                <a:xfrm>
                  <a:off x="8664575" y="4960937"/>
                  <a:ext cx="115887" cy="7461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/>
          <p:nvPr/>
        </p:nvSpPr>
        <p:spPr>
          <a:xfrm rot="-1080000">
            <a:off x="286463" y="951242"/>
            <a:ext cx="6457111" cy="18975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22 </a:t>
            </a:r>
            <a:r>
              <a:rPr b="0" i="0" dirty="0" err="1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март</a:t>
            </a:r>
            <a:r>
              <a:rPr b="0" i="0" dirty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 -  </a:t>
            </a:r>
            <a:r>
              <a:rPr b="0" i="0" dirty="0" err="1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световен</a:t>
            </a:r>
            <a:r>
              <a:rPr b="0" i="0" dirty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 </a:t>
            </a:r>
            <a:r>
              <a:rPr b="0" i="0" dirty="0" err="1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ден</a:t>
            </a:r>
            <a:r>
              <a:rPr b="0" i="0" dirty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 </a:t>
            </a:r>
            <a:r>
              <a:rPr b="0" i="0" dirty="0" err="1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на</a:t>
            </a:r>
            <a:r>
              <a:rPr b="0" i="0" dirty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 </a:t>
            </a:r>
            <a:r>
              <a:rPr b="0" i="0" dirty="0" err="1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водата</a:t>
            </a:r>
            <a:r>
              <a:rPr b="0" i="0" dirty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 </a:t>
            </a:r>
            <a:br>
              <a:rPr b="0" i="0" dirty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</a:br>
            <a:r>
              <a:rPr lang="bg-BG" b="0" i="0" dirty="0" smtClean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„Ценим водата"</a:t>
            </a:r>
            <a:r>
              <a:rPr b="0" i="0" dirty="0" smtClean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 </a:t>
            </a:r>
            <a:endParaRPr b="0" i="0" dirty="0">
              <a:ln>
                <a:noFill/>
              </a:ln>
              <a:gradFill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Impact"/>
            </a:endParaRPr>
          </a:p>
        </p:txBody>
      </p:sp>
      <p:pic>
        <p:nvPicPr>
          <p:cNvPr id="1027" name="Picture 3" descr="C:\Users\polina\Desktop\WWD-2016\fi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57" y="2753360"/>
            <a:ext cx="4328610" cy="35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idx="1"/>
          </p:nvPr>
        </p:nvSpPr>
        <p:spPr>
          <a:xfrm>
            <a:off x="457200" y="1315233"/>
            <a:ext cx="8507412" cy="528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200" dirty="0"/>
              <a:t>2.1  </a:t>
            </a:r>
            <a:r>
              <a:rPr lang="en-US" sz="2200" dirty="0" err="1"/>
              <a:t>милиарда</a:t>
            </a:r>
            <a:r>
              <a:rPr lang="en-US" sz="2200" dirty="0"/>
              <a:t> </a:t>
            </a:r>
            <a:r>
              <a:rPr lang="en-US" sz="2200" dirty="0" err="1"/>
              <a:t>хора</a:t>
            </a:r>
            <a:r>
              <a:rPr lang="en-US" sz="2200" dirty="0"/>
              <a:t> </a:t>
            </a:r>
            <a:r>
              <a:rPr lang="en-US" sz="2200" dirty="0" err="1"/>
              <a:t>живеят</a:t>
            </a:r>
            <a:r>
              <a:rPr lang="en-US" sz="2200" dirty="0"/>
              <a:t> </a:t>
            </a:r>
            <a:r>
              <a:rPr lang="en-US" sz="2200" dirty="0" err="1"/>
              <a:t>без</a:t>
            </a:r>
            <a:r>
              <a:rPr lang="en-US" sz="2200" dirty="0"/>
              <a:t> </a:t>
            </a:r>
            <a:r>
              <a:rPr lang="en-US" sz="2200" dirty="0" err="1"/>
              <a:t>достъп</a:t>
            </a:r>
            <a:r>
              <a:rPr lang="en-US" sz="2200" dirty="0"/>
              <a:t> </a:t>
            </a:r>
            <a:r>
              <a:rPr lang="en-US" sz="2200" dirty="0" err="1"/>
              <a:t>до</a:t>
            </a:r>
            <a:r>
              <a:rPr lang="en-US" sz="2200" dirty="0"/>
              <a:t>  </a:t>
            </a:r>
            <a:r>
              <a:rPr lang="en-US" sz="2200" dirty="0" err="1"/>
              <a:t>питейна</a:t>
            </a:r>
            <a:r>
              <a:rPr lang="en-US" sz="2200" dirty="0"/>
              <a:t> </a:t>
            </a:r>
            <a:r>
              <a:rPr lang="en-US" sz="2200" dirty="0" err="1"/>
              <a:t>вода</a:t>
            </a:r>
            <a:r>
              <a:rPr lang="en-US" sz="2200" dirty="0"/>
              <a:t> в </a:t>
            </a:r>
            <a:r>
              <a:rPr lang="en-US" sz="2200" dirty="0" err="1"/>
              <a:t>домовете</a:t>
            </a:r>
            <a:r>
              <a:rPr lang="en-US" sz="2200" dirty="0"/>
              <a:t> </a:t>
            </a:r>
            <a:r>
              <a:rPr lang="en-US" sz="2200" dirty="0" err="1"/>
              <a:t>си</a:t>
            </a:r>
            <a:r>
              <a:rPr lang="en-US" sz="2200" dirty="0" smtClean="0"/>
              <a:t>;</a:t>
            </a:r>
            <a:endParaRPr dirty="0"/>
          </a:p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200" dirty="0" err="1"/>
              <a:t>Всеки</a:t>
            </a:r>
            <a:r>
              <a:rPr lang="en-US" sz="2200" dirty="0"/>
              <a:t> </a:t>
            </a:r>
            <a:r>
              <a:rPr lang="en-US" sz="2200" dirty="0" err="1"/>
              <a:t>ден</a:t>
            </a:r>
            <a:r>
              <a:rPr lang="en-US" sz="2200" dirty="0"/>
              <a:t> </a:t>
            </a:r>
            <a:r>
              <a:rPr lang="en-US" sz="2200" dirty="0" err="1"/>
              <a:t>над</a:t>
            </a:r>
            <a:r>
              <a:rPr lang="en-US" sz="2200" dirty="0"/>
              <a:t> 700 </a:t>
            </a:r>
            <a:r>
              <a:rPr lang="en-US" sz="2200" dirty="0" err="1"/>
              <a:t>деца</a:t>
            </a:r>
            <a:r>
              <a:rPr lang="en-US" sz="2200" dirty="0"/>
              <a:t> </a:t>
            </a:r>
            <a:r>
              <a:rPr lang="en-US" sz="2200" dirty="0" err="1"/>
              <a:t>под</a:t>
            </a:r>
            <a:r>
              <a:rPr lang="en-US" sz="2200" dirty="0"/>
              <a:t> 5-годишна </a:t>
            </a:r>
            <a:r>
              <a:rPr lang="en-US" sz="2200" dirty="0" err="1" smtClean="0"/>
              <a:t>възраст</a:t>
            </a:r>
            <a:r>
              <a:rPr lang="bg-BG" sz="2200" dirty="0" smtClean="0"/>
              <a:t> </a:t>
            </a:r>
            <a:r>
              <a:rPr lang="en-US" sz="2200" dirty="0" smtClean="0"/>
              <a:t> </a:t>
            </a:r>
            <a:r>
              <a:rPr lang="en-US" sz="2200" dirty="0" err="1"/>
              <a:t>умират</a:t>
            </a:r>
            <a:r>
              <a:rPr lang="en-US" sz="2200" dirty="0"/>
              <a:t>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диария</a:t>
            </a:r>
            <a:r>
              <a:rPr lang="en-US" sz="2200" dirty="0"/>
              <a:t>, </a:t>
            </a:r>
            <a:r>
              <a:rPr lang="en-US" sz="2200" dirty="0" err="1"/>
              <a:t>причинена</a:t>
            </a:r>
            <a:r>
              <a:rPr lang="en-US" sz="2200" dirty="0"/>
              <a:t>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мръсна</a:t>
            </a:r>
            <a:r>
              <a:rPr lang="en-US" sz="2200" dirty="0"/>
              <a:t> </a:t>
            </a:r>
            <a:r>
              <a:rPr lang="en-US" sz="2200" dirty="0" err="1"/>
              <a:t>вода</a:t>
            </a:r>
            <a:r>
              <a:rPr lang="en-US" sz="2200" dirty="0"/>
              <a:t> </a:t>
            </a:r>
            <a:r>
              <a:rPr lang="en-US" sz="2200" dirty="0" err="1"/>
              <a:t>или</a:t>
            </a:r>
            <a:r>
              <a:rPr lang="en-US" sz="2200" dirty="0"/>
              <a:t> </a:t>
            </a:r>
            <a:r>
              <a:rPr lang="en-US" sz="2200" dirty="0" err="1"/>
              <a:t>липса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пречистване</a:t>
            </a:r>
            <a:r>
              <a:rPr lang="en-US" sz="2200" dirty="0"/>
              <a:t>; </a:t>
            </a:r>
            <a:endParaRPr dirty="0"/>
          </a:p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200" dirty="0"/>
              <a:t>В </a:t>
            </a:r>
            <a:r>
              <a:rPr lang="en-US" sz="2200" dirty="0" err="1"/>
              <a:t>световен</a:t>
            </a:r>
            <a:r>
              <a:rPr lang="en-US" sz="2200" dirty="0"/>
              <a:t> </a:t>
            </a:r>
            <a:r>
              <a:rPr lang="en-US" sz="2200" dirty="0" err="1"/>
              <a:t>мащаб</a:t>
            </a:r>
            <a:r>
              <a:rPr lang="en-US" sz="2200" dirty="0"/>
              <a:t> 80 %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хората</a:t>
            </a:r>
            <a:r>
              <a:rPr lang="en-US" sz="2200" dirty="0"/>
              <a:t>, </a:t>
            </a:r>
            <a:r>
              <a:rPr lang="en-US" sz="2200" dirty="0" err="1"/>
              <a:t>използващи</a:t>
            </a:r>
            <a:r>
              <a:rPr lang="en-US" sz="2200" dirty="0"/>
              <a:t> </a:t>
            </a:r>
            <a:r>
              <a:rPr lang="en-US" sz="2200" dirty="0" err="1"/>
              <a:t>нечиста</a:t>
            </a:r>
            <a:r>
              <a:rPr lang="en-US" sz="2200" dirty="0"/>
              <a:t> </a:t>
            </a:r>
            <a:r>
              <a:rPr lang="en-US" sz="2200" dirty="0" err="1"/>
              <a:t>вода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пиене</a:t>
            </a:r>
            <a:r>
              <a:rPr lang="en-US" sz="2200" dirty="0"/>
              <a:t> и </a:t>
            </a:r>
            <a:r>
              <a:rPr lang="en-US" sz="2200" dirty="0" err="1"/>
              <a:t>незащитени</a:t>
            </a:r>
            <a:r>
              <a:rPr lang="en-US" sz="2200" dirty="0"/>
              <a:t> </a:t>
            </a:r>
            <a:r>
              <a:rPr lang="en-US" sz="2200" dirty="0" err="1"/>
              <a:t>водоизточници</a:t>
            </a:r>
            <a:r>
              <a:rPr lang="en-US" sz="2200" dirty="0"/>
              <a:t>, </a:t>
            </a:r>
            <a:r>
              <a:rPr lang="en-US" sz="2200" dirty="0" err="1"/>
              <a:t>живеят</a:t>
            </a:r>
            <a:r>
              <a:rPr lang="en-US" sz="2200" dirty="0"/>
              <a:t> в </a:t>
            </a:r>
            <a:r>
              <a:rPr lang="en-US" sz="2200" dirty="0" err="1"/>
              <a:t>селски</a:t>
            </a:r>
            <a:r>
              <a:rPr lang="en-US" sz="2200" dirty="0"/>
              <a:t> </a:t>
            </a:r>
            <a:r>
              <a:rPr lang="en-US" sz="2200" dirty="0" err="1"/>
              <a:t>райони</a:t>
            </a:r>
            <a:r>
              <a:rPr lang="en-US" sz="2200" dirty="0"/>
              <a:t>;</a:t>
            </a:r>
            <a:endParaRPr dirty="0"/>
          </a:p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200" dirty="0"/>
              <a:t>В 8 </a:t>
            </a:r>
            <a:r>
              <a:rPr lang="en-US" sz="2200" dirty="0" err="1"/>
              <a:t>от</a:t>
            </a:r>
            <a:r>
              <a:rPr lang="en-US" sz="2200" dirty="0"/>
              <a:t> 10 </a:t>
            </a:r>
            <a:r>
              <a:rPr lang="en-US" sz="2200" dirty="0" err="1"/>
              <a:t>домакинства</a:t>
            </a:r>
            <a:r>
              <a:rPr lang="en-US" sz="2200" dirty="0"/>
              <a:t> </a:t>
            </a:r>
            <a:r>
              <a:rPr lang="en-US" sz="2200" dirty="0" err="1"/>
              <a:t>жените</a:t>
            </a:r>
            <a:r>
              <a:rPr lang="en-US" sz="2200" dirty="0"/>
              <a:t> и </a:t>
            </a:r>
            <a:r>
              <a:rPr lang="en-US" sz="2200" dirty="0" err="1"/>
              <a:t>младите</a:t>
            </a:r>
            <a:r>
              <a:rPr lang="en-US" sz="2200" dirty="0"/>
              <a:t> </a:t>
            </a:r>
            <a:r>
              <a:rPr lang="en-US" sz="2200" dirty="0" err="1"/>
              <a:t>момичета</a:t>
            </a:r>
            <a:r>
              <a:rPr lang="en-US" sz="2200" dirty="0"/>
              <a:t> </a:t>
            </a:r>
            <a:r>
              <a:rPr lang="en-US" sz="2200" dirty="0" err="1"/>
              <a:t>пренасят</a:t>
            </a:r>
            <a:r>
              <a:rPr lang="en-US" sz="2200" dirty="0"/>
              <a:t>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външни</a:t>
            </a:r>
            <a:r>
              <a:rPr lang="en-US" sz="2200" dirty="0"/>
              <a:t> </a:t>
            </a:r>
            <a:r>
              <a:rPr lang="en-US" sz="2200" dirty="0" err="1"/>
              <a:t>източници</a:t>
            </a:r>
            <a:r>
              <a:rPr lang="en-US" sz="2200" dirty="0"/>
              <a:t> </a:t>
            </a:r>
            <a:r>
              <a:rPr lang="en-US" sz="2200" dirty="0" err="1"/>
              <a:t>вода,поради</a:t>
            </a:r>
            <a:r>
              <a:rPr lang="en-US" sz="2200" dirty="0"/>
              <a:t> </a:t>
            </a:r>
            <a:r>
              <a:rPr lang="en-US" sz="2200" dirty="0" err="1"/>
              <a:t>липса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такава</a:t>
            </a:r>
            <a:r>
              <a:rPr lang="en-US" sz="2200" dirty="0"/>
              <a:t> в </a:t>
            </a:r>
            <a:r>
              <a:rPr lang="en-US" sz="2200" dirty="0" err="1"/>
              <a:t>домовете</a:t>
            </a:r>
            <a:r>
              <a:rPr lang="en-US" sz="2200" dirty="0"/>
              <a:t> </a:t>
            </a:r>
            <a:r>
              <a:rPr lang="en-US" sz="2200" dirty="0" err="1"/>
              <a:t>им</a:t>
            </a:r>
            <a:r>
              <a:rPr lang="en-US" sz="2200" dirty="0"/>
              <a:t>;</a:t>
            </a:r>
            <a:endParaRPr dirty="0"/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200" dirty="0"/>
          </a:p>
        </p:txBody>
      </p:sp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xfrm>
            <a:off x="494779" y="403072"/>
            <a:ext cx="82296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</a:pPr>
            <a:r>
              <a:rPr lang="bg-BG" sz="3000" b="1" dirty="0" smtClean="0"/>
              <a:t>КЛЮЧОВИ </a:t>
            </a:r>
            <a:r>
              <a:rPr lang="en-US" sz="3000" b="1" dirty="0" smtClean="0"/>
              <a:t>ФАКТИ</a:t>
            </a:r>
            <a:r>
              <a:rPr lang="en-US" sz="3000" b="1" dirty="0"/>
              <a:t>!!!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>
            <a:spLocks noGrp="1"/>
          </p:cNvSpPr>
          <p:nvPr>
            <p:ph idx="1"/>
          </p:nvPr>
        </p:nvSpPr>
        <p:spPr>
          <a:xfrm>
            <a:off x="457200" y="1315233"/>
            <a:ext cx="8507412" cy="528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400"/>
              <a:t>За 68,5 милиона души, принудени да напуснат домовете си, достъпът до питейна вода е проблемен;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400"/>
              <a:t>Близо 159 милиона души черпят вода за пиене от повърхностни и необезопасени води (например езера или потоци);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400"/>
              <a:t>Близо 4 милиарда души – почти две трети от световното население – са се сблъскали с тежък недостиг на вода за поне един месец през годината;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</a:pPr>
            <a:r>
              <a:rPr lang="en-US" sz="2400"/>
              <a:t>700 милиона души в света биха могли да бъдат преселени поради влошаване на положението с  недостига на вода до 2030 г.;</a:t>
            </a:r>
            <a:endParaRPr/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200"/>
          </a:p>
        </p:txBody>
      </p:sp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494779" y="403072"/>
            <a:ext cx="82296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</a:pPr>
            <a:r>
              <a:rPr lang="bg-BG" sz="3000" b="1" dirty="0" smtClean="0"/>
              <a:t>КЛЮЧОВИ </a:t>
            </a:r>
            <a:r>
              <a:rPr lang="en-US" sz="3000" b="1" dirty="0" smtClean="0"/>
              <a:t>ФАКТИ</a:t>
            </a:r>
            <a:r>
              <a:rPr lang="en-US" sz="3000" b="1" dirty="0"/>
              <a:t>!!!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/>
          <p:nvPr/>
        </p:nvSpPr>
        <p:spPr>
          <a:xfrm rot="-240000">
            <a:off x="323850" y="333375"/>
            <a:ext cx="8605837" cy="13350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580000" scaled="0"/>
                </a:gradFill>
                <a:latin typeface="Arial Black"/>
              </a:rPr>
              <a:t>Нека опазваме чистотата на водата </a:t>
            </a:r>
          </a:p>
        </p:txBody>
      </p:sp>
      <p:sp>
        <p:nvSpPr>
          <p:cNvPr id="295" name="Google Shape;295;p25" descr="Бял мрамор"/>
          <p:cNvSpPr/>
          <p:nvPr/>
        </p:nvSpPr>
        <p:spPr>
          <a:xfrm rot="-240000">
            <a:off x="611187" y="1700212"/>
            <a:ext cx="8181975" cy="11128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и да я използваме разумно! </a:t>
            </a:r>
          </a:p>
        </p:txBody>
      </p:sp>
      <p:pic>
        <p:nvPicPr>
          <p:cNvPr id="7" name="Картина 6" descr="C:\Users\polina\Desktop\WWD-2016\tialo_vod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0" y="3233737"/>
            <a:ext cx="4061460" cy="307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idx="1"/>
          </p:nvPr>
        </p:nvSpPr>
        <p:spPr>
          <a:xfrm>
            <a:off x="457200" y="1844675"/>
            <a:ext cx="86868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2240"/>
              <a:buFont typeface="Noto Sans Symbols"/>
              <a:buChar char="⮚"/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Водата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не е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обикновен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търговски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продукт,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а наследство,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което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трябва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да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опазваме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защитаваме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dirty="0"/>
          </a:p>
        </p:txBody>
      </p:sp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18487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 sz="6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en-US" sz="4000" b="1" i="0" u="none" dirty="0" err="1">
                <a:solidFill>
                  <a:schemeClr val="lt2"/>
                </a:solidFill>
                <a:sym typeface="Arial"/>
              </a:rPr>
              <a:t>Водата</a:t>
            </a:r>
            <a:r>
              <a:rPr lang="en-US" sz="4000" b="1" i="0" u="none" dirty="0">
                <a:solidFill>
                  <a:schemeClr val="lt2"/>
                </a:solidFill>
                <a:sym typeface="Arial"/>
              </a:rPr>
              <a:t> - </a:t>
            </a:r>
            <a:r>
              <a:rPr lang="en-US" sz="4000" b="1" i="0" u="none" dirty="0" err="1">
                <a:solidFill>
                  <a:schemeClr val="lt2"/>
                </a:solidFill>
                <a:sym typeface="Arial"/>
              </a:rPr>
              <a:t>извор</a:t>
            </a:r>
            <a:r>
              <a:rPr lang="en-US" sz="4000" b="1" i="0" u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dirty="0" err="1">
                <a:solidFill>
                  <a:schemeClr val="lt2"/>
                </a:solidFill>
                <a:sym typeface="Arial"/>
              </a:rPr>
              <a:t>на</a:t>
            </a:r>
            <a:r>
              <a:rPr lang="en-US" sz="4000" b="1" i="0" u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dirty="0" err="1">
                <a:solidFill>
                  <a:schemeClr val="lt2"/>
                </a:solidFill>
                <a:sym typeface="Arial"/>
              </a:rPr>
              <a:t>живота</a:t>
            </a:r>
            <a:r>
              <a:rPr lang="en-US" sz="4000" b="1" i="0" u="none" dirty="0">
                <a:solidFill>
                  <a:schemeClr val="lt2"/>
                </a:solidFill>
                <a:sym typeface="Arial"/>
              </a:rPr>
              <a:t>” </a:t>
            </a:r>
            <a:br>
              <a:rPr lang="en-US" sz="4000" b="1" i="0" u="none" dirty="0">
                <a:solidFill>
                  <a:schemeClr val="lt2"/>
                </a:solidFill>
                <a:sym typeface="Arial"/>
              </a:rPr>
            </a:br>
            <a:endParaRPr sz="4000" dirty="0"/>
          </a:p>
        </p:txBody>
      </p:sp>
      <p:pic>
        <p:nvPicPr>
          <p:cNvPr id="3074" name="Picture 2" descr="C:\Users\polina\Desktop\WWD-2016\earth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27" y="2905760"/>
            <a:ext cx="4099658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 sz="4000" b="1" i="0" u="none" dirty="0">
                <a:solidFill>
                  <a:schemeClr val="lt2"/>
                </a:solidFill>
              </a:rPr>
              <a:t>ЗАТОВА:</a:t>
            </a:r>
            <a:endParaRPr sz="4000" b="1" dirty="0"/>
          </a:p>
        </p:txBody>
      </p:sp>
      <p:sp>
        <p:nvSpPr>
          <p:cNvPr id="232" name="Google Shape;232;p16"/>
          <p:cNvSpPr txBox="1">
            <a:spLocks noGrp="1"/>
          </p:cNvSpPr>
          <p:nvPr>
            <p:ph sz="half" idx="1"/>
          </p:nvPr>
        </p:nvSpPr>
        <p:spPr>
          <a:xfrm>
            <a:off x="436879" y="1011964"/>
            <a:ext cx="8198285" cy="508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⮚"/>
            </a:pPr>
            <a:r>
              <a:rPr lang="en-US" dirty="0" err="1"/>
              <a:t>Всеки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право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чиста</a:t>
            </a:r>
            <a:r>
              <a:rPr lang="en-US" dirty="0"/>
              <a:t> </a:t>
            </a:r>
            <a:r>
              <a:rPr lang="en-US" dirty="0" err="1"/>
              <a:t>вода</a:t>
            </a:r>
            <a:r>
              <a:rPr lang="en-US" dirty="0"/>
              <a:t>;</a:t>
            </a:r>
            <a:endParaRPr dirty="0"/>
          </a:p>
          <a:p>
            <a:pPr marL="457200" lvl="0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⮚"/>
            </a:pPr>
            <a:r>
              <a:rPr lang="en-US" dirty="0" err="1"/>
              <a:t>Всеки</a:t>
            </a:r>
            <a:r>
              <a:rPr lang="en-US" dirty="0"/>
              <a:t> </a:t>
            </a:r>
            <a:r>
              <a:rPr lang="en-US" dirty="0" err="1"/>
              <a:t>трябва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достъп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чиста</a:t>
            </a:r>
            <a:r>
              <a:rPr lang="en-US" dirty="0"/>
              <a:t> </a:t>
            </a:r>
            <a:r>
              <a:rPr lang="en-US" dirty="0" err="1"/>
              <a:t>питейна</a:t>
            </a:r>
            <a:r>
              <a:rPr lang="en-US" dirty="0"/>
              <a:t> </a:t>
            </a:r>
            <a:r>
              <a:rPr lang="en-US" dirty="0" err="1"/>
              <a:t>вода</a:t>
            </a:r>
            <a:r>
              <a:rPr lang="en-US" dirty="0"/>
              <a:t>;</a:t>
            </a:r>
            <a:endParaRPr dirty="0"/>
          </a:p>
          <a:p>
            <a:pPr marL="457200" lvl="0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⮚"/>
            </a:pPr>
            <a:r>
              <a:rPr lang="en-US" dirty="0" err="1"/>
              <a:t>Достъпът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вода</a:t>
            </a:r>
            <a:r>
              <a:rPr lang="en-US" dirty="0"/>
              <a:t> е </a:t>
            </a:r>
            <a:r>
              <a:rPr lang="en-US" dirty="0" err="1"/>
              <a:t>основно</a:t>
            </a:r>
            <a:r>
              <a:rPr lang="en-US" dirty="0"/>
              <a:t> </a:t>
            </a:r>
            <a:r>
              <a:rPr lang="en-US" dirty="0" err="1"/>
              <a:t>човешко</a:t>
            </a:r>
            <a:r>
              <a:rPr lang="en-US" dirty="0"/>
              <a:t> </a:t>
            </a:r>
            <a:r>
              <a:rPr lang="en-US" dirty="0" err="1"/>
              <a:t>право</a:t>
            </a:r>
            <a:r>
              <a:rPr lang="en-US" dirty="0"/>
              <a:t>;</a:t>
            </a:r>
            <a:endParaRPr dirty="0"/>
          </a:p>
          <a:p>
            <a:pPr marL="8636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lang="bg-BG" dirty="0" smtClean="0"/>
          </a:p>
          <a:p>
            <a:pPr marL="8636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dirty="0" smtClean="0"/>
              <a:t> </a:t>
            </a:r>
            <a:r>
              <a:rPr lang="en-US" sz="3600" b="1" dirty="0"/>
              <a:t>НО КАКЪВ ВЪЩНОСТ Е ПРОБЛЕМА???</a:t>
            </a:r>
            <a:endParaRPr sz="3600" dirty="0"/>
          </a:p>
          <a:p>
            <a:pPr marL="457200" lvl="0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dirty="0" err="1"/>
              <a:t>Днес</a:t>
            </a:r>
            <a:r>
              <a:rPr lang="en-US" dirty="0"/>
              <a:t> </a:t>
            </a:r>
            <a:r>
              <a:rPr lang="en-US" dirty="0" err="1"/>
              <a:t>милиарди</a:t>
            </a:r>
            <a:r>
              <a:rPr lang="en-US" dirty="0"/>
              <a:t> </a:t>
            </a:r>
            <a:r>
              <a:rPr lang="en-US" dirty="0" err="1"/>
              <a:t>хора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света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още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лишени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достъп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питейна</a:t>
            </a:r>
            <a:r>
              <a:rPr lang="en-US" dirty="0"/>
              <a:t> </a:t>
            </a:r>
            <a:r>
              <a:rPr lang="en-US" dirty="0" err="1"/>
              <a:t>вода</a:t>
            </a:r>
            <a:r>
              <a:rPr lang="en-US" dirty="0"/>
              <a:t>;</a:t>
            </a:r>
            <a:endParaRPr dirty="0"/>
          </a:p>
          <a:p>
            <a:pPr marL="457200" lvl="0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dirty="0" err="1"/>
              <a:t>Някои</a:t>
            </a:r>
            <a:r>
              <a:rPr lang="en-US" dirty="0"/>
              <a:t> </a:t>
            </a:r>
            <a:r>
              <a:rPr lang="en-US" dirty="0" err="1"/>
              <a:t>хора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дискриминирани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различни</a:t>
            </a:r>
            <a:r>
              <a:rPr lang="en-US" dirty="0"/>
              <a:t> </a:t>
            </a:r>
            <a:r>
              <a:rPr lang="en-US" dirty="0" err="1"/>
              <a:t>причини</a:t>
            </a:r>
            <a:r>
              <a:rPr lang="en-US" dirty="0"/>
              <a:t>;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r>
              <a:rPr lang="bg-BG" sz="4000" b="1" dirty="0"/>
              <a:t>Какво означава</a:t>
            </a:r>
            <a:br>
              <a:rPr lang="bg-BG" sz="4000" b="1" dirty="0"/>
            </a:br>
            <a:r>
              <a:rPr lang="bg-BG" sz="4000" b="1" dirty="0"/>
              <a:t>водата за вас?</a:t>
            </a:r>
            <a:endParaRPr sz="4000" dirty="0"/>
          </a:p>
        </p:txBody>
      </p:sp>
      <p:sp>
        <p:nvSpPr>
          <p:cNvPr id="238" name="Google Shape;238;p17"/>
          <p:cNvSpPr txBox="1">
            <a:spLocks noGrp="1"/>
          </p:cNvSpPr>
          <p:nvPr>
            <p:ph sz="half" idx="1"/>
          </p:nvPr>
        </p:nvSpPr>
        <p:spPr>
          <a:xfrm>
            <a:off x="457199" y="1565753"/>
            <a:ext cx="8348598" cy="456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err="1"/>
              <a:t>Водата</a:t>
            </a:r>
            <a:r>
              <a:rPr lang="ru-RU" dirty="0"/>
              <a:t> </a:t>
            </a:r>
            <a:r>
              <a:rPr lang="ru-RU" dirty="0" err="1" smtClean="0"/>
              <a:t>означава</a:t>
            </a:r>
            <a:r>
              <a:rPr lang="ru-RU" dirty="0"/>
              <a:t> </a:t>
            </a:r>
            <a:r>
              <a:rPr lang="ru-RU" dirty="0" err="1" smtClean="0"/>
              <a:t>различни</a:t>
            </a:r>
            <a:r>
              <a:rPr lang="ru-RU" dirty="0" smtClean="0"/>
              <a:t> </a:t>
            </a:r>
            <a:r>
              <a:rPr lang="ru-RU" dirty="0" err="1"/>
              <a:t>неща</a:t>
            </a:r>
            <a:r>
              <a:rPr lang="ru-RU" dirty="0"/>
              <a:t> за </a:t>
            </a:r>
            <a:r>
              <a:rPr lang="ru-RU" dirty="0" err="1"/>
              <a:t>различните</a:t>
            </a:r>
            <a:r>
              <a:rPr lang="ru-RU" dirty="0"/>
              <a:t> хора</a:t>
            </a:r>
            <a:r>
              <a:rPr lang="ru-RU" dirty="0" smtClean="0"/>
              <a:t>.              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семействата</a:t>
            </a:r>
            <a:r>
              <a:rPr lang="ru-RU" dirty="0" smtClean="0"/>
              <a:t>, </a:t>
            </a:r>
            <a:r>
              <a:rPr lang="ru-RU" dirty="0" err="1" smtClean="0"/>
              <a:t>училищата</a:t>
            </a:r>
            <a:r>
              <a:rPr lang="ru-RU" dirty="0" smtClean="0"/>
              <a:t> </a:t>
            </a:r>
            <a:r>
              <a:rPr lang="ru-RU" dirty="0"/>
              <a:t>и работните места, </a:t>
            </a:r>
            <a:r>
              <a:rPr lang="ru-RU" dirty="0" err="1"/>
              <a:t>водата</a:t>
            </a:r>
            <a:r>
              <a:rPr lang="ru-RU" dirty="0"/>
              <a:t> </a:t>
            </a:r>
            <a:r>
              <a:rPr lang="ru-RU" dirty="0" err="1"/>
              <a:t>означава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r>
              <a:rPr lang="ru-RU" dirty="0"/>
              <a:t>, </a:t>
            </a:r>
            <a:r>
              <a:rPr lang="ru-RU" dirty="0" err="1" smtClean="0"/>
              <a:t>хигиена</a:t>
            </a:r>
            <a:r>
              <a:rPr lang="ru-RU" dirty="0" smtClean="0"/>
              <a:t>, </a:t>
            </a:r>
            <a:r>
              <a:rPr lang="bg-BG" dirty="0" smtClean="0"/>
              <a:t>достойнство </a:t>
            </a:r>
            <a:r>
              <a:rPr lang="bg-BG" dirty="0"/>
              <a:t>и </a:t>
            </a:r>
            <a:r>
              <a:rPr lang="bg-BG" dirty="0" smtClean="0"/>
              <a:t>възможности.</a:t>
            </a:r>
          </a:p>
          <a:p>
            <a:pPr lvl="0">
              <a:buFontTx/>
              <a:buChar char="-"/>
            </a:pPr>
            <a:r>
              <a:rPr lang="ru-RU" sz="24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нещо</a:t>
            </a:r>
            <a:r>
              <a:rPr lang="ru-RU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което</a:t>
            </a:r>
            <a:r>
              <a:rPr lang="ru-RU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е </a:t>
            </a:r>
            <a:r>
              <a:rPr lang="ru-RU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жизнено</a:t>
            </a:r>
            <a:r>
              <a:rPr lang="ru-RU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важно за живота на </a:t>
            </a:r>
            <a:r>
              <a:rPr lang="ru-RU" sz="24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Земята</a:t>
            </a:r>
            <a:r>
              <a:rPr lang="ru-RU" sz="24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lvl="0">
              <a:buFontTx/>
              <a:buChar char="-"/>
            </a:pPr>
            <a:r>
              <a:rPr lang="bg-BG" sz="24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en-US" sz="24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одата</a:t>
            </a:r>
            <a:r>
              <a:rPr lang="en-US" sz="24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част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ние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сме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част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нея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тя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е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навсякъде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около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океани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морета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ледници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реки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езера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растения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животни</a:t>
            </a:r>
            <a:r>
              <a:rPr lang="bg-BG" sz="24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ru-RU" sz="24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239" name="Google Shape;239;p17"/>
          <p:cNvSpPr/>
          <p:nvPr/>
        </p:nvSpPr>
        <p:spPr>
          <a:xfrm>
            <a:off x="338203" y="1376168"/>
            <a:ext cx="8467594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body" idx="4294967295"/>
          </p:nvPr>
        </p:nvSpPr>
        <p:spPr>
          <a:xfrm>
            <a:off x="0" y="511175"/>
            <a:ext cx="4038600" cy="59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066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bg-BG" dirty="0" smtClean="0"/>
              <a:t>  </a:t>
            </a:r>
            <a:r>
              <a:rPr lang="en-US" dirty="0" err="1" smtClean="0"/>
              <a:t>Защо</a:t>
            </a:r>
            <a:r>
              <a:rPr lang="en-US" dirty="0" smtClean="0"/>
              <a:t> </a:t>
            </a:r>
            <a:r>
              <a:rPr lang="en-US" dirty="0"/>
              <a:t>е </a:t>
            </a:r>
            <a:r>
              <a:rPr lang="en-US" dirty="0" err="1" smtClean="0"/>
              <a:t>важно</a:t>
            </a:r>
            <a:r>
              <a:rPr lang="bg-BG" dirty="0"/>
              <a:t> </a:t>
            </a:r>
            <a:r>
              <a:rPr lang="en-US" dirty="0" err="1" smtClean="0"/>
              <a:t>водата</a:t>
            </a:r>
            <a:r>
              <a:rPr lang="en-US" dirty="0" smtClean="0"/>
              <a:t> </a:t>
            </a:r>
            <a:r>
              <a:rPr lang="en-US" dirty="0" err="1"/>
              <a:t>да</a:t>
            </a:r>
            <a:r>
              <a:rPr lang="en-US" dirty="0"/>
              <a:t> е </a:t>
            </a:r>
            <a:r>
              <a:rPr lang="en-US" dirty="0" err="1"/>
              <a:t>чиста</a:t>
            </a:r>
            <a:r>
              <a:rPr lang="en-US" dirty="0"/>
              <a:t>?</a:t>
            </a:r>
            <a:endParaRPr dirty="0"/>
          </a:p>
          <a:p>
            <a:pPr marL="342900" marR="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2800" dirty="0"/>
          </a:p>
          <a:p>
            <a:pPr marL="48514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en-US" sz="2400" dirty="0" err="1"/>
              <a:t>Достъпът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вода</a:t>
            </a:r>
            <a:r>
              <a:rPr lang="en-US" sz="2400" dirty="0"/>
              <a:t> е в </a:t>
            </a:r>
            <a:r>
              <a:rPr lang="en-US" sz="2400" dirty="0" err="1"/>
              <a:t>основата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общественото</a:t>
            </a:r>
            <a:r>
              <a:rPr lang="en-US" sz="2400" dirty="0"/>
              <a:t> </a:t>
            </a:r>
            <a:r>
              <a:rPr lang="en-US" sz="2400" dirty="0" err="1"/>
              <a:t>здраве</a:t>
            </a:r>
            <a:r>
              <a:rPr lang="en-US" sz="2400" dirty="0"/>
              <a:t>;</a:t>
            </a:r>
            <a:endParaRPr dirty="0"/>
          </a:p>
          <a:p>
            <a:pPr marL="48514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en-US" sz="2400" dirty="0" err="1"/>
              <a:t>Поддържане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лична</a:t>
            </a:r>
            <a:r>
              <a:rPr lang="en-US" sz="2400" dirty="0"/>
              <a:t> </a:t>
            </a:r>
            <a:r>
              <a:rPr lang="en-US" sz="2400" dirty="0" err="1"/>
              <a:t>хигиена</a:t>
            </a:r>
            <a:r>
              <a:rPr lang="en-US" sz="2400" dirty="0"/>
              <a:t>;</a:t>
            </a:r>
            <a:endParaRPr dirty="0"/>
          </a:p>
          <a:p>
            <a:pPr marL="48514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Font typeface="Arial"/>
              <a:buChar char="-"/>
            </a:pPr>
            <a:r>
              <a:rPr lang="en-US" sz="2400" b="0" i="0" u="none" dirty="0" err="1">
                <a:solidFill>
                  <a:schemeClr val="lt1"/>
                </a:solidFill>
              </a:rPr>
              <a:t>Използване</a:t>
            </a:r>
            <a:r>
              <a:rPr lang="en-US" sz="2400" dirty="0" err="1"/>
              <a:t>то</a:t>
            </a:r>
            <a:r>
              <a:rPr lang="en-US" sz="2400" dirty="0"/>
              <a:t> й в </a:t>
            </a:r>
            <a:r>
              <a:rPr lang="en-US" sz="2400" dirty="0" err="1"/>
              <a:t>ежедневието</a:t>
            </a:r>
            <a:r>
              <a:rPr lang="en-US" sz="2400" dirty="0"/>
              <a:t>/</a:t>
            </a:r>
            <a:r>
              <a:rPr lang="en-US" sz="2400" dirty="0" err="1"/>
              <a:t>бита</a:t>
            </a:r>
            <a:r>
              <a:rPr lang="en-US" sz="2400" dirty="0"/>
              <a:t>;</a:t>
            </a:r>
            <a:endParaRPr sz="2400" b="0" i="0" u="none" dirty="0">
              <a:solidFill>
                <a:schemeClr val="lt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48" y="1742123"/>
            <a:ext cx="3744912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idx="1"/>
          </p:nvPr>
        </p:nvSpPr>
        <p:spPr>
          <a:xfrm>
            <a:off x="447040" y="1294895"/>
            <a:ext cx="8507412" cy="251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200" b="0" i="0" u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Икономически</a:t>
            </a:r>
            <a:r>
              <a:rPr lang="en-US" sz="2200" b="0" i="0" u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причини</a:t>
            </a:r>
            <a:r>
              <a:rPr lang="en-US" sz="2200" b="0" i="0" u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;</a:t>
            </a:r>
            <a:endParaRPr sz="2200" dirty="0">
              <a:latin typeface="+mj-lt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200" dirty="0" err="1">
                <a:latin typeface="+mj-lt"/>
              </a:rPr>
              <a:t>Местоживеене</a:t>
            </a:r>
            <a:r>
              <a:rPr lang="en-US" sz="2200" dirty="0">
                <a:latin typeface="+mj-lt"/>
              </a:rPr>
              <a:t>;</a:t>
            </a:r>
            <a:endParaRPr sz="2200" dirty="0">
              <a:latin typeface="+mj-lt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200" dirty="0" err="1">
                <a:latin typeface="+mj-lt"/>
              </a:rPr>
              <a:t>Етническа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принадлежност</a:t>
            </a:r>
            <a:r>
              <a:rPr lang="en-US" sz="2200" dirty="0">
                <a:latin typeface="+mj-lt"/>
              </a:rPr>
              <a:t>;</a:t>
            </a:r>
            <a:endParaRPr sz="2200" dirty="0">
              <a:latin typeface="+mj-lt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200" dirty="0" err="1">
                <a:latin typeface="+mj-lt"/>
              </a:rPr>
              <a:t>Инвалидност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възраст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здравен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статус</a:t>
            </a:r>
            <a:r>
              <a:rPr lang="en-US" sz="2200" dirty="0">
                <a:latin typeface="+mj-lt"/>
              </a:rPr>
              <a:t>;</a:t>
            </a:r>
            <a:endParaRPr sz="2200" dirty="0">
              <a:latin typeface="+mj-lt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200" dirty="0" err="1">
                <a:latin typeface="+mj-lt"/>
              </a:rPr>
              <a:t>Влошаване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на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състоянието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на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околната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среда</a:t>
            </a:r>
            <a:r>
              <a:rPr lang="en-US" sz="2200" dirty="0">
                <a:latin typeface="+mj-lt"/>
              </a:rPr>
              <a:t>;</a:t>
            </a:r>
            <a:endParaRPr sz="2200" dirty="0">
              <a:latin typeface="+mj-lt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200" dirty="0" err="1">
                <a:latin typeface="+mj-lt"/>
              </a:rPr>
              <a:t>Климатични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промени</a:t>
            </a:r>
            <a:r>
              <a:rPr lang="en-US" sz="2200" dirty="0">
                <a:latin typeface="+mj-lt"/>
              </a:rPr>
              <a:t>;</a:t>
            </a:r>
            <a:endParaRPr sz="2200" dirty="0">
              <a:latin typeface="+mj-lt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200" dirty="0" err="1">
                <a:latin typeface="+mj-lt"/>
              </a:rPr>
              <a:t>Демографски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растеж</a:t>
            </a:r>
            <a:r>
              <a:rPr lang="en-US" sz="2200" dirty="0">
                <a:latin typeface="+mj-lt"/>
              </a:rPr>
              <a:t>;</a:t>
            </a:r>
            <a:endParaRPr sz="2200" dirty="0">
              <a:latin typeface="+mj-lt"/>
            </a:endParaRPr>
          </a:p>
        </p:txBody>
      </p:sp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504939" y="648335"/>
            <a:ext cx="82296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</a:pPr>
            <a:r>
              <a:rPr lang="en-US" sz="3000" b="1" dirty="0"/>
              <a:t>ЗАЩО НЯКОИ ХОРА НЯМАТ ДОСТЪП ДО ПИТЕЙНА ВОДА </a:t>
            </a:r>
            <a:r>
              <a:rPr lang="en-US" sz="4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600432"/>
            <a:ext cx="4929188" cy="28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Опазване на водата</a:t>
            </a:r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340" y="1628384"/>
            <a:ext cx="5304815" cy="447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260" y="2160543"/>
            <a:ext cx="3106455" cy="277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>
            <a:spLocks noGrp="1"/>
          </p:cNvSpPr>
          <p:nvPr>
            <p:ph type="title" idx="4294967295"/>
          </p:nvPr>
        </p:nvSpPr>
        <p:spPr>
          <a:xfrm>
            <a:off x="914400" y="287338"/>
            <a:ext cx="822960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 b="0" i="0" u="none" strike="noStrike" cap="none">
                <a:solidFill>
                  <a:schemeClr val="lt2"/>
                </a:solidFill>
              </a:rPr>
              <a:t>Пречиствателни станции за питейни води</a:t>
            </a:r>
            <a:endParaRPr/>
          </a:p>
        </p:txBody>
      </p:sp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286" y="1644886"/>
            <a:ext cx="6676372" cy="4725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204591" y="207129"/>
            <a:ext cx="8805798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</a:pPr>
            <a:r>
              <a:rPr lang="bg-BG" sz="3000" b="1" dirty="0" smtClean="0"/>
              <a:t>ИЗПОЛЗВАТЕ ЛИ В ДОМОВЕТЕ СИ </a:t>
            </a:r>
            <a:r>
              <a:rPr lang="en-US" sz="3000" b="1" dirty="0" smtClean="0"/>
              <a:t>ПРЕЧИСТВАТЕЛНИ СИСТЕМИ</a:t>
            </a:r>
            <a:r>
              <a:rPr lang="bg-BG" sz="3000" b="1" dirty="0" smtClean="0"/>
              <a:t> ЗА ВОДА</a:t>
            </a:r>
            <a:r>
              <a:rPr lang="en-US" sz="3000" b="1" dirty="0" smtClean="0"/>
              <a:t>?</a:t>
            </a:r>
            <a:endParaRPr dirty="0"/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86" y="1195845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3951" y="1492034"/>
            <a:ext cx="2342366" cy="23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8490" y="4378826"/>
            <a:ext cx="6858000" cy="18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8356" y="1966586"/>
            <a:ext cx="3756723" cy="219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Хартия">
  <a:themeElements>
    <a:clrScheme name="Харти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Харти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Харти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413</Words>
  <Application>Microsoft Office PowerPoint</Application>
  <PresentationFormat>Презентация на цял екран (4:3)</PresentationFormat>
  <Paragraphs>45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4" baseType="lpstr">
      <vt:lpstr>1_Ripple</vt:lpstr>
      <vt:lpstr>Хартия</vt:lpstr>
      <vt:lpstr>Презентация на PowerPoint</vt:lpstr>
      <vt:lpstr>„Водата - извор на живота”  </vt:lpstr>
      <vt:lpstr>ЗАТОВА:</vt:lpstr>
      <vt:lpstr>Какво означава водата за вас?</vt:lpstr>
      <vt:lpstr>Презентация на PowerPoint</vt:lpstr>
      <vt:lpstr>ЗАЩО НЯКОИ ХОРА НЯМАТ ДОСТЪП ДО ПИТЕЙНА ВОДА  </vt:lpstr>
      <vt:lpstr>Опазване на водата</vt:lpstr>
      <vt:lpstr>Пречиствателни станции за питейни води</vt:lpstr>
      <vt:lpstr>ИЗПОЛЗВАТЕ ЛИ В ДОМОВЕТЕ СИ ПРЕЧИСТВАТЕЛНИ СИСТЕМИ ЗА ВОДА?</vt:lpstr>
      <vt:lpstr>КЛЮЧОВИ ФАКТИ!!!</vt:lpstr>
      <vt:lpstr>КЛЮЧОВИ ФАКТИ!!!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Polina Todorova</dc:creator>
  <cp:lastModifiedBy>Polina Todorova</cp:lastModifiedBy>
  <cp:revision>20</cp:revision>
  <dcterms:modified xsi:type="dcterms:W3CDTF">2021-03-11T12:22:48Z</dcterms:modified>
</cp:coreProperties>
</file>